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58"/>
  </p:notesMasterIdLst>
  <p:handoutMasterIdLst>
    <p:handoutMasterId r:id="rId59"/>
  </p:handoutMasterIdLst>
  <p:sldIdLst>
    <p:sldId id="256" r:id="rId2"/>
    <p:sldId id="308" r:id="rId3"/>
    <p:sldId id="307" r:id="rId4"/>
    <p:sldId id="258" r:id="rId5"/>
    <p:sldId id="310" r:id="rId6"/>
    <p:sldId id="295" r:id="rId7"/>
    <p:sldId id="311" r:id="rId8"/>
    <p:sldId id="312" r:id="rId9"/>
    <p:sldId id="309" r:id="rId10"/>
    <p:sldId id="296" r:id="rId11"/>
    <p:sldId id="297" r:id="rId12"/>
    <p:sldId id="298" r:id="rId13"/>
    <p:sldId id="299" r:id="rId14"/>
    <p:sldId id="300" r:id="rId15"/>
    <p:sldId id="301" r:id="rId16"/>
    <p:sldId id="302" r:id="rId17"/>
    <p:sldId id="303" r:id="rId18"/>
    <p:sldId id="304" r:id="rId19"/>
    <p:sldId id="305"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313" r:id="rId53"/>
    <p:sldId id="314" r:id="rId54"/>
    <p:sldId id="306" r:id="rId55"/>
    <p:sldId id="291" r:id="rId56"/>
    <p:sldId id="294" r:id="rId57"/>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 Teresa" initials="KT" lastIdx="1" clrIdx="0">
    <p:extLst>
      <p:ext uri="{19B8F6BF-5375-455C-9EA6-DF929625EA0E}">
        <p15:presenceInfo xmlns:p15="http://schemas.microsoft.com/office/powerpoint/2012/main" userId="S-1-5-21-121076320-2086953765-1800150966-49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26F"/>
    <a:srgbClr val="E66E32"/>
    <a:srgbClr val="009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3" autoAdjust="0"/>
    <p:restoredTop sz="95805" autoAdjust="0"/>
  </p:normalViewPr>
  <p:slideViewPr>
    <p:cSldViewPr showGuides="1">
      <p:cViewPr varScale="1">
        <p:scale>
          <a:sx n="67" d="100"/>
          <a:sy n="67" d="100"/>
        </p:scale>
        <p:origin x="472" y="44"/>
      </p:cViewPr>
      <p:guideLst>
        <p:guide orient="horz" pos="2160"/>
        <p:guide orient="horz" pos="4176"/>
        <p:guide pos="2880"/>
      </p:guideLst>
    </p:cSldViewPr>
  </p:slideViewPr>
  <p:outlineViewPr>
    <p:cViewPr>
      <p:scale>
        <a:sx n="33" d="100"/>
        <a:sy n="33" d="100"/>
      </p:scale>
      <p:origin x="0" y="-13338"/>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660" y="72"/>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98937" y="229736"/>
            <a:ext cx="6617759" cy="283236"/>
          </a:xfrm>
          <a:prstGeom prst="rect">
            <a:avLst/>
          </a:prstGeom>
        </p:spPr>
        <p:txBody>
          <a:bodyPr vert="horz" lIns="91440" tIns="45720" rIns="91440" bIns="45720" rtlCol="0"/>
          <a:lstStyle>
            <a:lvl1pPr algn="l">
              <a:defRPr sz="1200" dirty="0" smtClean="0">
                <a:latin typeface="+mn-lt"/>
              </a:defRPr>
            </a:lvl1pPr>
          </a:lstStyle>
          <a:p>
            <a:pPr>
              <a:defRPr/>
            </a:pPr>
            <a:endParaRPr lang="en-US"/>
          </a:p>
        </p:txBody>
      </p:sp>
      <p:sp>
        <p:nvSpPr>
          <p:cNvPr id="3" name="Date Placeholder 2"/>
          <p:cNvSpPr>
            <a:spLocks noGrp="1"/>
          </p:cNvSpPr>
          <p:nvPr>
            <p:ph type="dt" sz="quarter" idx="1"/>
          </p:nvPr>
        </p:nvSpPr>
        <p:spPr>
          <a:xfrm>
            <a:off x="220592" y="6346071"/>
            <a:ext cx="4080951" cy="339884"/>
          </a:xfrm>
          <a:prstGeom prst="rect">
            <a:avLst/>
          </a:prstGeom>
        </p:spPr>
        <p:txBody>
          <a:bodyPr vert="horz" lIns="91440" tIns="45720" rIns="91440" bIns="45720" rtlCol="0" anchor="b"/>
          <a:lstStyle>
            <a:lvl1pPr algn="l">
              <a:defRPr sz="1000" smtClean="0">
                <a:latin typeface="+mn-lt"/>
              </a:defRPr>
            </a:lvl1pPr>
          </a:lstStyle>
          <a:p>
            <a:pPr>
              <a:defRPr/>
            </a:pPr>
            <a:fld id="{4D191EEA-8A43-4D91-8F4D-86EEC8AAF602}" type="datetimeFigureOut">
              <a:rPr lang="en-US"/>
              <a:pPr>
                <a:defRPr/>
              </a:pPr>
              <a:t>12/13/2021</a:t>
            </a:fld>
            <a:endParaRPr lang="en-US" dirty="0"/>
          </a:p>
        </p:txBody>
      </p:sp>
      <p:sp>
        <p:nvSpPr>
          <p:cNvPr id="5" name="Slide Number Placeholder 4"/>
          <p:cNvSpPr>
            <a:spLocks noGrp="1"/>
          </p:cNvSpPr>
          <p:nvPr>
            <p:ph type="sldNum" sz="quarter" idx="3"/>
          </p:nvPr>
        </p:nvSpPr>
        <p:spPr>
          <a:xfrm>
            <a:off x="5623373" y="6344497"/>
            <a:ext cx="4082674" cy="339884"/>
          </a:xfrm>
          <a:prstGeom prst="rect">
            <a:avLst/>
          </a:prstGeom>
        </p:spPr>
        <p:txBody>
          <a:bodyPr vert="horz" lIns="91440" tIns="45720" rIns="91440" bIns="45720" rtlCol="0" anchor="b"/>
          <a:lstStyle>
            <a:lvl1pPr algn="r">
              <a:defRPr sz="1000" smtClean="0">
                <a:latin typeface="+mn-lt"/>
              </a:defRPr>
            </a:lvl1pPr>
          </a:lstStyle>
          <a:p>
            <a:pPr>
              <a:defRPr/>
            </a:pPr>
            <a:fld id="{FE5B702C-B6C8-4B65-A9E3-06A63169590E}" type="slidenum">
              <a:rPr lang="en-US"/>
              <a:pPr>
                <a:defRPr/>
              </a:pPr>
              <a:t>‹#›</a:t>
            </a:fld>
            <a:endParaRPr lang="en-US" dirty="0"/>
          </a:p>
        </p:txBody>
      </p:sp>
      <p:sp>
        <p:nvSpPr>
          <p:cNvPr id="7" name="Rectangle 6"/>
          <p:cNvSpPr/>
          <p:nvPr/>
        </p:nvSpPr>
        <p:spPr>
          <a:xfrm>
            <a:off x="413610" y="0"/>
            <a:ext cx="1483826" cy="604238"/>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566" y="278516"/>
            <a:ext cx="1285637" cy="1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932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23372" y="0"/>
            <a:ext cx="4301543" cy="3398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AD95DE3-B77B-443A-9F3B-007AE08AB70B}" type="datetimeFigureOut">
              <a:rPr lang="en-US"/>
              <a:pPr>
                <a:defRPr/>
              </a:pPr>
              <a:t>12/13/2021</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456218"/>
            <a:ext cx="4301543" cy="3398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3372" y="6456218"/>
            <a:ext cx="4301543" cy="3398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073E9A-CCEC-4955-93E1-A659528F1283}" type="slidenum">
              <a:rPr lang="en-US"/>
              <a:pPr>
                <a:defRPr/>
              </a:pPr>
              <a:t>‹#›</a:t>
            </a:fld>
            <a:endParaRPr lang="en-US"/>
          </a:p>
        </p:txBody>
      </p:sp>
    </p:spTree>
    <p:extLst>
      <p:ext uri="{BB962C8B-B14F-4D97-AF65-F5344CB8AC3E}">
        <p14:creationId xmlns:p14="http://schemas.microsoft.com/office/powerpoint/2010/main" val="1692679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1</a:t>
            </a:fld>
            <a:endParaRPr lang="en-US"/>
          </a:p>
        </p:txBody>
      </p:sp>
    </p:spTree>
    <p:extLst>
      <p:ext uri="{BB962C8B-B14F-4D97-AF65-F5344CB8AC3E}">
        <p14:creationId xmlns:p14="http://schemas.microsoft.com/office/powerpoint/2010/main" val="167182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a:t>
            </a:r>
            <a:r>
              <a:rPr lang="en-US" b="1" dirty="0" smtClean="0"/>
              <a:t>Nope.</a:t>
            </a:r>
            <a:endParaRPr lang="en-US" b="1" dirty="0"/>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32</a:t>
            </a:fld>
            <a:endParaRPr lang="en-US"/>
          </a:p>
        </p:txBody>
      </p:sp>
    </p:spTree>
    <p:extLst>
      <p:ext uri="{BB962C8B-B14F-4D97-AF65-F5344CB8AC3E}">
        <p14:creationId xmlns:p14="http://schemas.microsoft.com/office/powerpoint/2010/main" val="328268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t>Done? Nope. Beginning to see a pattern.</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33</a:t>
            </a:fld>
            <a:endParaRPr lang="en-US"/>
          </a:p>
        </p:txBody>
      </p:sp>
    </p:spTree>
    <p:extLst>
      <p:ext uri="{BB962C8B-B14F-4D97-AF65-F5344CB8AC3E}">
        <p14:creationId xmlns:p14="http://schemas.microsoft.com/office/powerpoint/2010/main" val="104902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t>This why I learned to use the “Iterate” function in my spreadsheet.</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34</a:t>
            </a:fld>
            <a:endParaRPr lang="en-US"/>
          </a:p>
        </p:txBody>
      </p:sp>
    </p:spTree>
    <p:extLst>
      <p:ext uri="{BB962C8B-B14F-4D97-AF65-F5344CB8AC3E}">
        <p14:creationId xmlns:p14="http://schemas.microsoft.com/office/powerpoint/2010/main" val="108488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093" indent="-286093">
              <a:lnSpc>
                <a:spcPct val="110000"/>
              </a:lnSpc>
              <a:spcBef>
                <a:spcPts val="601"/>
              </a:spcBef>
              <a:spcAft>
                <a:spcPts val="601"/>
              </a:spcAft>
              <a:buClr>
                <a:srgbClr val="ACC37E"/>
              </a:buClr>
              <a:buFont typeface="Arial" panose="020B0604020202020204" pitchFamily="34" charset="0"/>
              <a:buChar char="•"/>
            </a:pPr>
            <a:r>
              <a:rPr lang="en-US" dirty="0" smtClean="0">
                <a:cs typeface="Arial" pitchFamily="34" charset="0"/>
              </a:rPr>
              <a:t>As you may have noticed, all of these adjustments have occurred to the investors’ positions. What happens to you?</a:t>
            </a:r>
          </a:p>
          <a:p>
            <a:pPr marL="286093" indent="-286093">
              <a:lnSpc>
                <a:spcPct val="110000"/>
              </a:lnSpc>
              <a:spcBef>
                <a:spcPts val="601"/>
              </a:spcBef>
              <a:spcAft>
                <a:spcPts val="601"/>
              </a:spcAft>
              <a:buClr>
                <a:srgbClr val="ACC37E"/>
              </a:buClr>
              <a:buFont typeface="Arial" panose="020B0604020202020204" pitchFamily="34" charset="0"/>
              <a:buChar char="•"/>
            </a:pPr>
            <a:r>
              <a:rPr lang="en-US" dirty="0" smtClean="0">
                <a:cs typeface="Arial" pitchFamily="34" charset="0"/>
              </a:rPr>
              <a:t>It isn’t pretty. As the number of shares for the investors ratchet higher and higher, your number of shares remains constant at 600,000.</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36</a:t>
            </a:fld>
            <a:endParaRPr lang="en-US"/>
          </a:p>
        </p:txBody>
      </p:sp>
    </p:spTree>
    <p:extLst>
      <p:ext uri="{BB962C8B-B14F-4D97-AF65-F5344CB8AC3E}">
        <p14:creationId xmlns:p14="http://schemas.microsoft.com/office/powerpoint/2010/main" val="117307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cs typeface="Arial" pitchFamily="34" charset="0"/>
              </a:rPr>
              <a:t>As I’ve said before, these may appear to be pretty dry and boring </a:t>
            </a:r>
            <a:r>
              <a:rPr lang="en-US" dirty="0" err="1" smtClean="0">
                <a:cs typeface="Arial" pitchFamily="34" charset="0"/>
              </a:rPr>
              <a:t>gobblygook</a:t>
            </a:r>
            <a:r>
              <a:rPr lang="en-US" dirty="0" smtClean="0">
                <a:cs typeface="Arial" pitchFamily="34" charset="0"/>
              </a:rPr>
              <a:t>, but as we’ve seen, they can have very significant consequences.</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37</a:t>
            </a:fld>
            <a:endParaRPr lang="en-US"/>
          </a:p>
        </p:txBody>
      </p:sp>
    </p:spTree>
    <p:extLst>
      <p:ext uri="{BB962C8B-B14F-4D97-AF65-F5344CB8AC3E}">
        <p14:creationId xmlns:p14="http://schemas.microsoft.com/office/powerpoint/2010/main" val="236362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t>It’s time to raise some more money. Unfortunately, the only investment offer you are able to attract is at a lower price per share than the prior round.</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43</a:t>
            </a:fld>
            <a:endParaRPr lang="en-US"/>
          </a:p>
        </p:txBody>
      </p:sp>
    </p:spTree>
    <p:extLst>
      <p:ext uri="{BB962C8B-B14F-4D97-AF65-F5344CB8AC3E}">
        <p14:creationId xmlns:p14="http://schemas.microsoft.com/office/powerpoint/2010/main" val="241339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t>Are we done? Maybe. Maybe not.</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47</a:t>
            </a:fld>
            <a:endParaRPr lang="en-US"/>
          </a:p>
        </p:txBody>
      </p:sp>
    </p:spTree>
    <p:extLst>
      <p:ext uri="{BB962C8B-B14F-4D97-AF65-F5344CB8AC3E}">
        <p14:creationId xmlns:p14="http://schemas.microsoft.com/office/powerpoint/2010/main" val="198865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t>Are we done? Maybe. Maybe not.</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48</a:t>
            </a:fld>
            <a:endParaRPr lang="en-US"/>
          </a:p>
        </p:txBody>
      </p:sp>
    </p:spTree>
    <p:extLst>
      <p:ext uri="{BB962C8B-B14F-4D97-AF65-F5344CB8AC3E}">
        <p14:creationId xmlns:p14="http://schemas.microsoft.com/office/powerpoint/2010/main" val="1980623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cs typeface="Arial" pitchFamily="34" charset="0"/>
              </a:rPr>
              <a:t>As I’ve said before, these may appear to be pretty dry and boring </a:t>
            </a:r>
            <a:r>
              <a:rPr lang="en-US" dirty="0" err="1" smtClean="0">
                <a:cs typeface="Arial" pitchFamily="34" charset="0"/>
              </a:rPr>
              <a:t>gobblygook</a:t>
            </a:r>
            <a:r>
              <a:rPr lang="en-US" dirty="0" smtClean="0">
                <a:cs typeface="Arial" pitchFamily="34" charset="0"/>
              </a:rPr>
              <a:t>, but as we’ve seen, they can have very significant consequences.</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51</a:t>
            </a:fld>
            <a:endParaRPr lang="en-US"/>
          </a:p>
        </p:txBody>
      </p:sp>
    </p:spTree>
    <p:extLst>
      <p:ext uri="{BB962C8B-B14F-4D97-AF65-F5344CB8AC3E}">
        <p14:creationId xmlns:p14="http://schemas.microsoft.com/office/powerpoint/2010/main" val="355617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18</a:t>
            </a:fld>
            <a:endParaRPr lang="en-US"/>
          </a:p>
        </p:txBody>
      </p:sp>
    </p:spTree>
    <p:extLst>
      <p:ext uri="{BB962C8B-B14F-4D97-AF65-F5344CB8AC3E}">
        <p14:creationId xmlns:p14="http://schemas.microsoft.com/office/powerpoint/2010/main" val="181994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20</a:t>
            </a:fld>
            <a:endParaRPr lang="en-US"/>
          </a:p>
        </p:txBody>
      </p:sp>
    </p:spTree>
    <p:extLst>
      <p:ext uri="{BB962C8B-B14F-4D97-AF65-F5344CB8AC3E}">
        <p14:creationId xmlns:p14="http://schemas.microsoft.com/office/powerpoint/2010/main" val="20800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21</a:t>
            </a:fld>
            <a:endParaRPr lang="en-US"/>
          </a:p>
        </p:txBody>
      </p:sp>
    </p:spTree>
    <p:extLst>
      <p:ext uri="{BB962C8B-B14F-4D97-AF65-F5344CB8AC3E}">
        <p14:creationId xmlns:p14="http://schemas.microsoft.com/office/powerpoint/2010/main" val="68684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22</a:t>
            </a:fld>
            <a:endParaRPr lang="en-US"/>
          </a:p>
        </p:txBody>
      </p:sp>
    </p:spTree>
    <p:extLst>
      <p:ext uri="{BB962C8B-B14F-4D97-AF65-F5344CB8AC3E}">
        <p14:creationId xmlns:p14="http://schemas.microsoft.com/office/powerpoint/2010/main" val="403544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dirty="0" smtClean="0"/>
              <a:t>It’s time to raise some more money. Unfortunately, the only investment offer you are able to attract is at a lower price per share than the prior round.</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27</a:t>
            </a:fld>
            <a:endParaRPr lang="en-US"/>
          </a:p>
        </p:txBody>
      </p:sp>
    </p:spTree>
    <p:extLst>
      <p:ext uri="{BB962C8B-B14F-4D97-AF65-F5344CB8AC3E}">
        <p14:creationId xmlns:p14="http://schemas.microsoft.com/office/powerpoint/2010/main" val="413752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 do have anti-dilution protection, so the deal will have needs to be adjusted. </a:t>
            </a:r>
            <a:endParaRPr lang="en-US" dirty="0"/>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29</a:t>
            </a:fld>
            <a:endParaRPr lang="en-US"/>
          </a:p>
        </p:txBody>
      </p:sp>
    </p:spTree>
    <p:extLst>
      <p:ext uri="{BB962C8B-B14F-4D97-AF65-F5344CB8AC3E}">
        <p14:creationId xmlns:p14="http://schemas.microsoft.com/office/powerpoint/2010/main" val="101235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US" b="1" dirty="0" smtClean="0"/>
              <a:t>BUT </a:t>
            </a:r>
            <a:r>
              <a:rPr lang="en-US" dirty="0" smtClean="0"/>
              <a:t>I do have anti-dilution protection, so the deal will have needs to be adjusted.</a:t>
            </a:r>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30</a:t>
            </a:fld>
            <a:endParaRPr lang="en-US"/>
          </a:p>
        </p:txBody>
      </p:sp>
    </p:spTree>
    <p:extLst>
      <p:ext uri="{BB962C8B-B14F-4D97-AF65-F5344CB8AC3E}">
        <p14:creationId xmlns:p14="http://schemas.microsoft.com/office/powerpoint/2010/main" val="14334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No.</a:t>
            </a:r>
            <a:endParaRPr lang="en-US" dirty="0"/>
          </a:p>
        </p:txBody>
      </p:sp>
      <p:sp>
        <p:nvSpPr>
          <p:cNvPr id="4" name="Slide Number Placeholder 3"/>
          <p:cNvSpPr>
            <a:spLocks noGrp="1"/>
          </p:cNvSpPr>
          <p:nvPr>
            <p:ph type="sldNum" sz="quarter" idx="10"/>
          </p:nvPr>
        </p:nvSpPr>
        <p:spPr/>
        <p:txBody>
          <a:bodyPr/>
          <a:lstStyle/>
          <a:p>
            <a:pPr>
              <a:defRPr/>
            </a:pPr>
            <a:fld id="{D4073E9A-CCEC-4955-93E1-A659528F1283}" type="slidenum">
              <a:rPr lang="en-US" smtClean="0"/>
              <a:pPr>
                <a:defRPr/>
              </a:pPr>
              <a:t>31</a:t>
            </a:fld>
            <a:endParaRPr lang="en-US"/>
          </a:p>
        </p:txBody>
      </p:sp>
    </p:spTree>
    <p:extLst>
      <p:ext uri="{BB962C8B-B14F-4D97-AF65-F5344CB8AC3E}">
        <p14:creationId xmlns:p14="http://schemas.microsoft.com/office/powerpoint/2010/main" val="3349382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53192" b="871"/>
          <a:stretch/>
        </p:blipFill>
        <p:spPr>
          <a:xfrm>
            <a:off x="0" y="838200"/>
            <a:ext cx="9144000" cy="2800350"/>
          </a:xfrm>
          <a:prstGeom prst="rect">
            <a:avLst/>
          </a:prstGeom>
        </p:spPr>
      </p:pic>
      <p:sp>
        <p:nvSpPr>
          <p:cNvPr id="13" name="Rectangle 6"/>
          <p:cNvSpPr>
            <a:spLocks noChangeArrowheads="1"/>
          </p:cNvSpPr>
          <p:nvPr userDrawn="1"/>
        </p:nvSpPr>
        <p:spPr bwMode="auto">
          <a:xfrm>
            <a:off x="838200" y="0"/>
            <a:ext cx="2388422" cy="144728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6200" y="6578600"/>
            <a:ext cx="4495800" cy="203200"/>
          </a:xfrm>
          <a:prstGeom prst="rect">
            <a:avLst/>
          </a:prstGeom>
        </p:spPr>
        <p:txBody>
          <a:bodyPr>
            <a:spAutoFit/>
          </a:bodyPr>
          <a:lstStyle/>
          <a:p>
            <a:pPr fontAlgn="auto">
              <a:spcBef>
                <a:spcPts val="0"/>
              </a:spcBef>
              <a:spcAft>
                <a:spcPts val="0"/>
              </a:spcAft>
              <a:defRPr/>
            </a:pPr>
            <a:r>
              <a:rPr lang="en-US" sz="720" dirty="0">
                <a:solidFill>
                  <a:srgbClr val="51626F"/>
                </a:solidFill>
                <a:latin typeface="Arial" pitchFamily="34" charset="0"/>
                <a:cs typeface="Arial" pitchFamily="34" charset="0"/>
              </a:rPr>
              <a:t>© Copyright </a:t>
            </a:r>
            <a:r>
              <a:rPr lang="en-US" sz="720" dirty="0" smtClean="0">
                <a:solidFill>
                  <a:srgbClr val="51626F"/>
                </a:solidFill>
                <a:latin typeface="Arial" pitchFamily="34" charset="0"/>
                <a:cs typeface="Arial" pitchFamily="34" charset="0"/>
              </a:rPr>
              <a:t>2020 </a:t>
            </a:r>
            <a:r>
              <a:rPr lang="en-US" sz="720" dirty="0">
                <a:solidFill>
                  <a:srgbClr val="51626F"/>
                </a:solidFill>
                <a:latin typeface="Arial" pitchFamily="34" charset="0"/>
                <a:cs typeface="Arial" pitchFamily="34" charset="0"/>
              </a:rPr>
              <a:t>by K&amp;L Gates LLP. All rights reserved.</a:t>
            </a:r>
          </a:p>
        </p:txBody>
      </p:sp>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dirty="0">
                <a:solidFill>
                  <a:srgbClr val="E66E32"/>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Freeform 7"/>
          <p:cNvSpPr>
            <a:spLocks/>
          </p:cNvSpPr>
          <p:nvPr userDrawn="1"/>
        </p:nvSpPr>
        <p:spPr bwMode="auto">
          <a:xfrm>
            <a:off x="1076964" y="932298"/>
            <a:ext cx="207813" cy="262433"/>
          </a:xfrm>
          <a:custGeom>
            <a:avLst/>
            <a:gdLst>
              <a:gd name="T0" fmla="*/ 140 w 799"/>
              <a:gd name="T1" fmla="*/ 437 h 1009"/>
              <a:gd name="T2" fmla="*/ 140 w 799"/>
              <a:gd name="T3" fmla="*/ 0 h 1009"/>
              <a:gd name="T4" fmla="*/ 0 w 799"/>
              <a:gd name="T5" fmla="*/ 0 h 1009"/>
              <a:gd name="T6" fmla="*/ 0 w 799"/>
              <a:gd name="T7" fmla="*/ 1009 h 1009"/>
              <a:gd name="T8" fmla="*/ 140 w 799"/>
              <a:gd name="T9" fmla="*/ 1009 h 1009"/>
              <a:gd name="T10" fmla="*/ 140 w 799"/>
              <a:gd name="T11" fmla="*/ 588 h 1009"/>
              <a:gd name="T12" fmla="*/ 194 w 799"/>
              <a:gd name="T13" fmla="*/ 539 h 1009"/>
              <a:gd name="T14" fmla="*/ 612 w 799"/>
              <a:gd name="T15" fmla="*/ 1009 h 1009"/>
              <a:gd name="T16" fmla="*/ 799 w 799"/>
              <a:gd name="T17" fmla="*/ 1009 h 1009"/>
              <a:gd name="T18" fmla="*/ 291 w 799"/>
              <a:gd name="T19" fmla="*/ 454 h 1009"/>
              <a:gd name="T20" fmla="*/ 789 w 799"/>
              <a:gd name="T21" fmla="*/ 0 h 1009"/>
              <a:gd name="T22" fmla="*/ 610 w 799"/>
              <a:gd name="T23" fmla="*/ 0 h 1009"/>
              <a:gd name="T24" fmla="*/ 140 w 799"/>
              <a:gd name="T25" fmla="*/ 43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1297002" y="926836"/>
            <a:ext cx="250728" cy="273356"/>
          </a:xfrm>
          <a:custGeom>
            <a:avLst/>
            <a:gdLst>
              <a:gd name="T0" fmla="*/ 115 w 408"/>
              <a:gd name="T1" fmla="*/ 87 h 445"/>
              <a:gd name="T2" fmla="*/ 167 w 408"/>
              <a:gd name="T3" fmla="*/ 42 h 445"/>
              <a:gd name="T4" fmla="*/ 222 w 408"/>
              <a:gd name="T5" fmla="*/ 89 h 445"/>
              <a:gd name="T6" fmla="*/ 166 w 408"/>
              <a:gd name="T7" fmla="*/ 154 h 445"/>
              <a:gd name="T8" fmla="*/ 158 w 408"/>
              <a:gd name="T9" fmla="*/ 159 h 445"/>
              <a:gd name="T10" fmla="*/ 143 w 408"/>
              <a:gd name="T11" fmla="*/ 141 h 445"/>
              <a:gd name="T12" fmla="*/ 115 w 408"/>
              <a:gd name="T13" fmla="*/ 87 h 445"/>
              <a:gd name="T14" fmla="*/ 324 w 408"/>
              <a:gd name="T15" fmla="*/ 341 h 445"/>
              <a:gd name="T16" fmla="*/ 381 w 408"/>
              <a:gd name="T17" fmla="*/ 280 h 445"/>
              <a:gd name="T18" fmla="*/ 344 w 408"/>
              <a:gd name="T19" fmla="*/ 245 h 445"/>
              <a:gd name="T20" fmla="*/ 242 w 408"/>
              <a:gd name="T21" fmla="*/ 348 h 445"/>
              <a:gd name="T22" fmla="*/ 242 w 408"/>
              <a:gd name="T23" fmla="*/ 348 h 445"/>
              <a:gd name="T24" fmla="*/ 142 w 408"/>
              <a:gd name="T25" fmla="*/ 397 h 445"/>
              <a:gd name="T26" fmla="*/ 55 w 408"/>
              <a:gd name="T27" fmla="*/ 319 h 445"/>
              <a:gd name="T28" fmla="*/ 140 w 408"/>
              <a:gd name="T29" fmla="*/ 229 h 445"/>
              <a:gd name="T30" fmla="*/ 146 w 408"/>
              <a:gd name="T31" fmla="*/ 225 h 445"/>
              <a:gd name="T32" fmla="*/ 220 w 408"/>
              <a:gd name="T33" fmla="*/ 307 h 445"/>
              <a:gd name="T34" fmla="*/ 258 w 408"/>
              <a:gd name="T35" fmla="*/ 269 h 445"/>
              <a:gd name="T36" fmla="*/ 191 w 408"/>
              <a:gd name="T37" fmla="*/ 195 h 445"/>
              <a:gd name="T38" fmla="*/ 277 w 408"/>
              <a:gd name="T39" fmla="*/ 89 h 445"/>
              <a:gd name="T40" fmla="*/ 168 w 408"/>
              <a:gd name="T41" fmla="*/ 0 h 445"/>
              <a:gd name="T42" fmla="*/ 60 w 408"/>
              <a:gd name="T43" fmla="*/ 94 h 445"/>
              <a:gd name="T44" fmla="*/ 112 w 408"/>
              <a:gd name="T45" fmla="*/ 187 h 445"/>
              <a:gd name="T46" fmla="*/ 83 w 408"/>
              <a:gd name="T47" fmla="*/ 206 h 445"/>
              <a:gd name="T48" fmla="*/ 0 w 408"/>
              <a:gd name="T49" fmla="*/ 319 h 445"/>
              <a:gd name="T50" fmla="*/ 144 w 408"/>
              <a:gd name="T51" fmla="*/ 445 h 445"/>
              <a:gd name="T52" fmla="*/ 285 w 408"/>
              <a:gd name="T53" fmla="*/ 378 h 445"/>
              <a:gd name="T54" fmla="*/ 336 w 408"/>
              <a:gd name="T55" fmla="*/ 436 h 445"/>
              <a:gd name="T56" fmla="*/ 408 w 408"/>
              <a:gd name="T57" fmla="*/ 436 h 445"/>
              <a:gd name="T58" fmla="*/ 324 w 408"/>
              <a:gd name="T59" fmla="*/ 34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594287" y="932298"/>
            <a:ext cx="123544" cy="262433"/>
          </a:xfrm>
          <a:custGeom>
            <a:avLst/>
            <a:gdLst>
              <a:gd name="T0" fmla="*/ 137 w 475"/>
              <a:gd name="T1" fmla="*/ 0 h 1009"/>
              <a:gd name="T2" fmla="*/ 0 w 475"/>
              <a:gd name="T3" fmla="*/ 0 h 1009"/>
              <a:gd name="T4" fmla="*/ 0 w 475"/>
              <a:gd name="T5" fmla="*/ 1009 h 1009"/>
              <a:gd name="T6" fmla="*/ 475 w 475"/>
              <a:gd name="T7" fmla="*/ 1009 h 1009"/>
              <a:gd name="T8" fmla="*/ 475 w 475"/>
              <a:gd name="T9" fmla="*/ 893 h 1009"/>
              <a:gd name="T10" fmla="*/ 137 w 475"/>
              <a:gd name="T11" fmla="*/ 893 h 1009"/>
              <a:gd name="T12" fmla="*/ 137 w 475"/>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830970" y="925536"/>
            <a:ext cx="281939" cy="273356"/>
          </a:xfrm>
          <a:custGeom>
            <a:avLst/>
            <a:gdLst>
              <a:gd name="T0" fmla="*/ 273 w 459"/>
              <a:gd name="T1" fmla="*/ 221 h 445"/>
              <a:gd name="T2" fmla="*/ 273 w 459"/>
              <a:gd name="T3" fmla="*/ 269 h 445"/>
              <a:gd name="T4" fmla="*/ 394 w 459"/>
              <a:gd name="T5" fmla="*/ 269 h 445"/>
              <a:gd name="T6" fmla="*/ 240 w 459"/>
              <a:gd name="T7" fmla="*/ 396 h 445"/>
              <a:gd name="T8" fmla="*/ 58 w 459"/>
              <a:gd name="T9" fmla="*/ 222 h 445"/>
              <a:gd name="T10" fmla="*/ 245 w 459"/>
              <a:gd name="T11" fmla="*/ 49 h 445"/>
              <a:gd name="T12" fmla="*/ 393 w 459"/>
              <a:gd name="T13" fmla="*/ 118 h 445"/>
              <a:gd name="T14" fmla="*/ 434 w 459"/>
              <a:gd name="T15" fmla="*/ 83 h 445"/>
              <a:gd name="T16" fmla="*/ 243 w 459"/>
              <a:gd name="T17" fmla="*/ 0 h 445"/>
              <a:gd name="T18" fmla="*/ 0 w 459"/>
              <a:gd name="T19" fmla="*/ 224 h 445"/>
              <a:gd name="T20" fmla="*/ 237 w 459"/>
              <a:gd name="T21" fmla="*/ 445 h 445"/>
              <a:gd name="T22" fmla="*/ 459 w 459"/>
              <a:gd name="T23" fmla="*/ 238 h 445"/>
              <a:gd name="T24" fmla="*/ 459 w 459"/>
              <a:gd name="T25" fmla="*/ 221 h 445"/>
              <a:gd name="T26" fmla="*/ 273 w 459"/>
              <a:gd name="T27"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2120972" y="920074"/>
            <a:ext cx="278818" cy="273356"/>
          </a:xfrm>
          <a:custGeom>
            <a:avLst/>
            <a:gdLst>
              <a:gd name="T0" fmla="*/ 1072 w 1072"/>
              <a:gd name="T1" fmla="*/ 1051 h 1051"/>
              <a:gd name="T2" fmla="*/ 529 w 1072"/>
              <a:gd name="T3" fmla="*/ 0 h 1051"/>
              <a:gd name="T4" fmla="*/ 0 w 1072"/>
              <a:gd name="T5" fmla="*/ 1051 h 1051"/>
              <a:gd name="T6" fmla="*/ 163 w 1072"/>
              <a:gd name="T7" fmla="*/ 1051 h 1051"/>
              <a:gd name="T8" fmla="*/ 543 w 1072"/>
              <a:gd name="T9" fmla="*/ 276 h 1051"/>
              <a:gd name="T10" fmla="*/ 741 w 1072"/>
              <a:gd name="T11" fmla="*/ 683 h 1051"/>
              <a:gd name="T12" fmla="*/ 472 w 1072"/>
              <a:gd name="T13" fmla="*/ 683 h 1051"/>
              <a:gd name="T14" fmla="*/ 422 w 1072"/>
              <a:gd name="T15" fmla="*/ 798 h 1051"/>
              <a:gd name="T16" fmla="*/ 798 w 1072"/>
              <a:gd name="T17" fmla="*/ 798 h 1051"/>
              <a:gd name="T18" fmla="*/ 923 w 1072"/>
              <a:gd name="T19" fmla="*/ 1051 h 1051"/>
              <a:gd name="T20" fmla="*/ 1072 w 107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2383145" y="930998"/>
            <a:ext cx="173221" cy="262433"/>
          </a:xfrm>
          <a:custGeom>
            <a:avLst/>
            <a:gdLst>
              <a:gd name="T0" fmla="*/ 402 w 666"/>
              <a:gd name="T1" fmla="*/ 116 h 1009"/>
              <a:gd name="T2" fmla="*/ 666 w 666"/>
              <a:gd name="T3" fmla="*/ 116 h 1009"/>
              <a:gd name="T4" fmla="*/ 666 w 666"/>
              <a:gd name="T5" fmla="*/ 0 h 1009"/>
              <a:gd name="T6" fmla="*/ 0 w 666"/>
              <a:gd name="T7" fmla="*/ 0 h 1009"/>
              <a:gd name="T8" fmla="*/ 0 w 666"/>
              <a:gd name="T9" fmla="*/ 116 h 1009"/>
              <a:gd name="T10" fmla="*/ 265 w 666"/>
              <a:gd name="T11" fmla="*/ 116 h 1009"/>
              <a:gd name="T12" fmla="*/ 265 w 666"/>
              <a:gd name="T13" fmla="*/ 1009 h 1009"/>
              <a:gd name="T14" fmla="*/ 402 w 666"/>
              <a:gd name="T15" fmla="*/ 1009 h 1009"/>
              <a:gd name="T16" fmla="*/ 402 w 666"/>
              <a:gd name="T17" fmla="*/ 116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2605523" y="930998"/>
            <a:ext cx="154755" cy="262433"/>
          </a:xfrm>
          <a:custGeom>
            <a:avLst/>
            <a:gdLst>
              <a:gd name="T0" fmla="*/ 0 w 595"/>
              <a:gd name="T1" fmla="*/ 1009 h 1009"/>
              <a:gd name="T2" fmla="*/ 595 w 595"/>
              <a:gd name="T3" fmla="*/ 1009 h 1009"/>
              <a:gd name="T4" fmla="*/ 595 w 595"/>
              <a:gd name="T5" fmla="*/ 893 h 1009"/>
              <a:gd name="T6" fmla="*/ 140 w 595"/>
              <a:gd name="T7" fmla="*/ 893 h 1009"/>
              <a:gd name="T8" fmla="*/ 140 w 595"/>
              <a:gd name="T9" fmla="*/ 567 h 1009"/>
              <a:gd name="T10" fmla="*/ 584 w 595"/>
              <a:gd name="T11" fmla="*/ 567 h 1009"/>
              <a:gd name="T12" fmla="*/ 584 w 595"/>
              <a:gd name="T13" fmla="*/ 454 h 1009"/>
              <a:gd name="T14" fmla="*/ 140 w 595"/>
              <a:gd name="T15" fmla="*/ 454 h 1009"/>
              <a:gd name="T16" fmla="*/ 140 w 595"/>
              <a:gd name="T17" fmla="*/ 116 h 1009"/>
              <a:gd name="T18" fmla="*/ 595 w 595"/>
              <a:gd name="T19" fmla="*/ 116 h 1009"/>
              <a:gd name="T20" fmla="*/ 595 w 595"/>
              <a:gd name="T21" fmla="*/ 0 h 1009"/>
              <a:gd name="T22" fmla="*/ 0 w 595"/>
              <a:gd name="T23" fmla="*/ 0 h 1009"/>
              <a:gd name="T24" fmla="*/ 0 w 595"/>
              <a:gd name="T25" fmla="*/ 100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2807094" y="925536"/>
            <a:ext cx="181284" cy="273356"/>
          </a:xfrm>
          <a:custGeom>
            <a:avLst/>
            <a:gdLst>
              <a:gd name="T0" fmla="*/ 280 w 295"/>
              <a:gd name="T1" fmla="*/ 65 h 445"/>
              <a:gd name="T2" fmla="*/ 159 w 295"/>
              <a:gd name="T3" fmla="*/ 0 h 445"/>
              <a:gd name="T4" fmla="*/ 21 w 295"/>
              <a:gd name="T5" fmla="*/ 110 h 445"/>
              <a:gd name="T6" fmla="*/ 123 w 295"/>
              <a:gd name="T7" fmla="*/ 218 h 445"/>
              <a:gd name="T8" fmla="*/ 155 w 295"/>
              <a:gd name="T9" fmla="*/ 231 h 445"/>
              <a:gd name="T10" fmla="*/ 236 w 295"/>
              <a:gd name="T11" fmla="*/ 312 h 445"/>
              <a:gd name="T12" fmla="*/ 150 w 295"/>
              <a:gd name="T13" fmla="*/ 395 h 445"/>
              <a:gd name="T14" fmla="*/ 59 w 295"/>
              <a:gd name="T15" fmla="*/ 314 h 445"/>
              <a:gd name="T16" fmla="*/ 0 w 295"/>
              <a:gd name="T17" fmla="*/ 325 h 445"/>
              <a:gd name="T18" fmla="*/ 145 w 295"/>
              <a:gd name="T19" fmla="*/ 445 h 445"/>
              <a:gd name="T20" fmla="*/ 295 w 295"/>
              <a:gd name="T21" fmla="*/ 312 h 445"/>
              <a:gd name="T22" fmla="*/ 178 w 295"/>
              <a:gd name="T23" fmla="*/ 183 h 445"/>
              <a:gd name="T24" fmla="*/ 145 w 295"/>
              <a:gd name="T25" fmla="*/ 172 h 445"/>
              <a:gd name="T26" fmla="*/ 79 w 295"/>
              <a:gd name="T27" fmla="*/ 110 h 445"/>
              <a:gd name="T28" fmla="*/ 158 w 295"/>
              <a:gd name="T29" fmla="*/ 50 h 445"/>
              <a:gd name="T30" fmla="*/ 233 w 295"/>
              <a:gd name="T31" fmla="*/ 90 h 445"/>
              <a:gd name="T32" fmla="*/ 280 w 295"/>
              <a:gd name="T33" fmla="*/ 6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727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5693" r="5693"/>
          <a:stretch/>
        </p:blipFill>
        <p:spPr>
          <a:xfrm>
            <a:off x="0" y="-10633"/>
            <a:ext cx="9144000" cy="6879266"/>
          </a:xfrm>
          <a:prstGeom prst="rect">
            <a:avLst/>
          </a:prstGeom>
        </p:spPr>
      </p:pic>
      <p:sp>
        <p:nvSpPr>
          <p:cNvPr id="4" name="Rectangle 3"/>
          <p:cNvSpPr>
            <a:spLocks noChangeArrowheads="1"/>
          </p:cNvSpPr>
          <p:nvPr/>
        </p:nvSpPr>
        <p:spPr bwMode="auto">
          <a:xfrm>
            <a:off x="0" y="2590800"/>
            <a:ext cx="91614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a:solidFill>
                <a:srgbClr val="51626F"/>
              </a:solidFill>
              <a:latin typeface="+mn-lt"/>
            </a:endParaRPr>
          </a:p>
        </p:txBody>
      </p:sp>
      <p:sp>
        <p:nvSpPr>
          <p:cNvPr id="2" name="Title 1"/>
          <p:cNvSpPr>
            <a:spLocks noGrp="1"/>
          </p:cNvSpPr>
          <p:nvPr>
            <p:ph type="title" hasCustomPrompt="1"/>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696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
          <p:cNvGrpSpPr/>
          <p:nvPr userDrawn="1"/>
        </p:nvGrpSpPr>
        <p:grpSpPr>
          <a:xfrm>
            <a:off x="1681161" y="3005347"/>
            <a:ext cx="5781677" cy="847306"/>
            <a:chOff x="1681161" y="3005347"/>
            <a:chExt cx="5781677" cy="847306"/>
          </a:xfrm>
        </p:grpSpPr>
        <p:sp>
          <p:nvSpPr>
            <p:cNvPr id="4" name="Freeform 7"/>
            <p:cNvSpPr>
              <a:spLocks/>
            </p:cNvSpPr>
            <p:nvPr userDrawn="1"/>
          </p:nvSpPr>
          <p:spPr bwMode="auto">
            <a:xfrm>
              <a:off x="1681161" y="3042322"/>
              <a:ext cx="628596" cy="793812"/>
            </a:xfrm>
            <a:custGeom>
              <a:avLst/>
              <a:gdLst>
                <a:gd name="T0" fmla="*/ 140 w 799"/>
                <a:gd name="T1" fmla="*/ 437 h 1009"/>
                <a:gd name="T2" fmla="*/ 140 w 799"/>
                <a:gd name="T3" fmla="*/ 0 h 1009"/>
                <a:gd name="T4" fmla="*/ 0 w 799"/>
                <a:gd name="T5" fmla="*/ 0 h 1009"/>
                <a:gd name="T6" fmla="*/ 0 w 799"/>
                <a:gd name="T7" fmla="*/ 1009 h 1009"/>
                <a:gd name="T8" fmla="*/ 140 w 799"/>
                <a:gd name="T9" fmla="*/ 1009 h 1009"/>
                <a:gd name="T10" fmla="*/ 140 w 799"/>
                <a:gd name="T11" fmla="*/ 588 h 1009"/>
                <a:gd name="T12" fmla="*/ 194 w 799"/>
                <a:gd name="T13" fmla="*/ 539 h 1009"/>
                <a:gd name="T14" fmla="*/ 612 w 799"/>
                <a:gd name="T15" fmla="*/ 1009 h 1009"/>
                <a:gd name="T16" fmla="*/ 799 w 799"/>
                <a:gd name="T17" fmla="*/ 1009 h 1009"/>
                <a:gd name="T18" fmla="*/ 291 w 799"/>
                <a:gd name="T19" fmla="*/ 454 h 1009"/>
                <a:gd name="T20" fmla="*/ 789 w 799"/>
                <a:gd name="T21" fmla="*/ 0 h 1009"/>
                <a:gd name="T22" fmla="*/ 610 w 799"/>
                <a:gd name="T23" fmla="*/ 0 h 1009"/>
                <a:gd name="T24" fmla="*/ 140 w 799"/>
                <a:gd name="T25" fmla="*/ 43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8"/>
            <p:cNvSpPr>
              <a:spLocks noEditPoints="1"/>
            </p:cNvSpPr>
            <p:nvPr userDrawn="1"/>
          </p:nvSpPr>
          <p:spPr bwMode="auto">
            <a:xfrm>
              <a:off x="2346736" y="3025801"/>
              <a:ext cx="758406" cy="826852"/>
            </a:xfrm>
            <a:custGeom>
              <a:avLst/>
              <a:gdLst>
                <a:gd name="T0" fmla="*/ 115 w 408"/>
                <a:gd name="T1" fmla="*/ 87 h 445"/>
                <a:gd name="T2" fmla="*/ 167 w 408"/>
                <a:gd name="T3" fmla="*/ 42 h 445"/>
                <a:gd name="T4" fmla="*/ 222 w 408"/>
                <a:gd name="T5" fmla="*/ 89 h 445"/>
                <a:gd name="T6" fmla="*/ 166 w 408"/>
                <a:gd name="T7" fmla="*/ 154 h 445"/>
                <a:gd name="T8" fmla="*/ 158 w 408"/>
                <a:gd name="T9" fmla="*/ 159 h 445"/>
                <a:gd name="T10" fmla="*/ 143 w 408"/>
                <a:gd name="T11" fmla="*/ 141 h 445"/>
                <a:gd name="T12" fmla="*/ 115 w 408"/>
                <a:gd name="T13" fmla="*/ 87 h 445"/>
                <a:gd name="T14" fmla="*/ 324 w 408"/>
                <a:gd name="T15" fmla="*/ 341 h 445"/>
                <a:gd name="T16" fmla="*/ 381 w 408"/>
                <a:gd name="T17" fmla="*/ 280 h 445"/>
                <a:gd name="T18" fmla="*/ 344 w 408"/>
                <a:gd name="T19" fmla="*/ 245 h 445"/>
                <a:gd name="T20" fmla="*/ 242 w 408"/>
                <a:gd name="T21" fmla="*/ 348 h 445"/>
                <a:gd name="T22" fmla="*/ 242 w 408"/>
                <a:gd name="T23" fmla="*/ 348 h 445"/>
                <a:gd name="T24" fmla="*/ 142 w 408"/>
                <a:gd name="T25" fmla="*/ 397 h 445"/>
                <a:gd name="T26" fmla="*/ 55 w 408"/>
                <a:gd name="T27" fmla="*/ 319 h 445"/>
                <a:gd name="T28" fmla="*/ 140 w 408"/>
                <a:gd name="T29" fmla="*/ 229 h 445"/>
                <a:gd name="T30" fmla="*/ 146 w 408"/>
                <a:gd name="T31" fmla="*/ 225 h 445"/>
                <a:gd name="T32" fmla="*/ 220 w 408"/>
                <a:gd name="T33" fmla="*/ 307 h 445"/>
                <a:gd name="T34" fmla="*/ 258 w 408"/>
                <a:gd name="T35" fmla="*/ 269 h 445"/>
                <a:gd name="T36" fmla="*/ 191 w 408"/>
                <a:gd name="T37" fmla="*/ 195 h 445"/>
                <a:gd name="T38" fmla="*/ 277 w 408"/>
                <a:gd name="T39" fmla="*/ 89 h 445"/>
                <a:gd name="T40" fmla="*/ 168 w 408"/>
                <a:gd name="T41" fmla="*/ 0 h 445"/>
                <a:gd name="T42" fmla="*/ 60 w 408"/>
                <a:gd name="T43" fmla="*/ 94 h 445"/>
                <a:gd name="T44" fmla="*/ 112 w 408"/>
                <a:gd name="T45" fmla="*/ 187 h 445"/>
                <a:gd name="T46" fmla="*/ 83 w 408"/>
                <a:gd name="T47" fmla="*/ 206 h 445"/>
                <a:gd name="T48" fmla="*/ 0 w 408"/>
                <a:gd name="T49" fmla="*/ 319 h 445"/>
                <a:gd name="T50" fmla="*/ 144 w 408"/>
                <a:gd name="T51" fmla="*/ 445 h 445"/>
                <a:gd name="T52" fmla="*/ 285 w 408"/>
                <a:gd name="T53" fmla="*/ 378 h 445"/>
                <a:gd name="T54" fmla="*/ 336 w 408"/>
                <a:gd name="T55" fmla="*/ 436 h 445"/>
                <a:gd name="T56" fmla="*/ 408 w 408"/>
                <a:gd name="T57" fmla="*/ 436 h 445"/>
                <a:gd name="T58" fmla="*/ 324 w 408"/>
                <a:gd name="T59" fmla="*/ 34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userDrawn="1"/>
          </p:nvSpPr>
          <p:spPr bwMode="auto">
            <a:xfrm>
              <a:off x="3245968" y="3042322"/>
              <a:ext cx="373698" cy="793812"/>
            </a:xfrm>
            <a:custGeom>
              <a:avLst/>
              <a:gdLst>
                <a:gd name="T0" fmla="*/ 137 w 475"/>
                <a:gd name="T1" fmla="*/ 0 h 1009"/>
                <a:gd name="T2" fmla="*/ 0 w 475"/>
                <a:gd name="T3" fmla="*/ 0 h 1009"/>
                <a:gd name="T4" fmla="*/ 0 w 475"/>
                <a:gd name="T5" fmla="*/ 1009 h 1009"/>
                <a:gd name="T6" fmla="*/ 475 w 475"/>
                <a:gd name="T7" fmla="*/ 1009 h 1009"/>
                <a:gd name="T8" fmla="*/ 475 w 475"/>
                <a:gd name="T9" fmla="*/ 893 h 1009"/>
                <a:gd name="T10" fmla="*/ 137 w 475"/>
                <a:gd name="T11" fmla="*/ 893 h 1009"/>
                <a:gd name="T12" fmla="*/ 137 w 475"/>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0"/>
            <p:cNvSpPr>
              <a:spLocks/>
            </p:cNvSpPr>
            <p:nvPr userDrawn="1"/>
          </p:nvSpPr>
          <p:spPr bwMode="auto">
            <a:xfrm>
              <a:off x="3961891" y="3021869"/>
              <a:ext cx="852814" cy="826852"/>
            </a:xfrm>
            <a:custGeom>
              <a:avLst/>
              <a:gdLst>
                <a:gd name="T0" fmla="*/ 273 w 459"/>
                <a:gd name="T1" fmla="*/ 221 h 445"/>
                <a:gd name="T2" fmla="*/ 273 w 459"/>
                <a:gd name="T3" fmla="*/ 269 h 445"/>
                <a:gd name="T4" fmla="*/ 394 w 459"/>
                <a:gd name="T5" fmla="*/ 269 h 445"/>
                <a:gd name="T6" fmla="*/ 240 w 459"/>
                <a:gd name="T7" fmla="*/ 396 h 445"/>
                <a:gd name="T8" fmla="*/ 58 w 459"/>
                <a:gd name="T9" fmla="*/ 222 h 445"/>
                <a:gd name="T10" fmla="*/ 245 w 459"/>
                <a:gd name="T11" fmla="*/ 49 h 445"/>
                <a:gd name="T12" fmla="*/ 393 w 459"/>
                <a:gd name="T13" fmla="*/ 118 h 445"/>
                <a:gd name="T14" fmla="*/ 434 w 459"/>
                <a:gd name="T15" fmla="*/ 83 h 445"/>
                <a:gd name="T16" fmla="*/ 243 w 459"/>
                <a:gd name="T17" fmla="*/ 0 h 445"/>
                <a:gd name="T18" fmla="*/ 0 w 459"/>
                <a:gd name="T19" fmla="*/ 224 h 445"/>
                <a:gd name="T20" fmla="*/ 237 w 459"/>
                <a:gd name="T21" fmla="*/ 445 h 445"/>
                <a:gd name="T22" fmla="*/ 459 w 459"/>
                <a:gd name="T23" fmla="*/ 238 h 445"/>
                <a:gd name="T24" fmla="*/ 459 w 459"/>
                <a:gd name="T25" fmla="*/ 221 h 445"/>
                <a:gd name="T26" fmla="*/ 273 w 459"/>
                <a:gd name="T27"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userDrawn="1"/>
          </p:nvSpPr>
          <p:spPr bwMode="auto">
            <a:xfrm>
              <a:off x="4839094" y="3005347"/>
              <a:ext cx="843373" cy="826852"/>
            </a:xfrm>
            <a:custGeom>
              <a:avLst/>
              <a:gdLst>
                <a:gd name="T0" fmla="*/ 1072 w 1072"/>
                <a:gd name="T1" fmla="*/ 1051 h 1051"/>
                <a:gd name="T2" fmla="*/ 529 w 1072"/>
                <a:gd name="T3" fmla="*/ 0 h 1051"/>
                <a:gd name="T4" fmla="*/ 0 w 1072"/>
                <a:gd name="T5" fmla="*/ 1051 h 1051"/>
                <a:gd name="T6" fmla="*/ 163 w 1072"/>
                <a:gd name="T7" fmla="*/ 1051 h 1051"/>
                <a:gd name="T8" fmla="*/ 543 w 1072"/>
                <a:gd name="T9" fmla="*/ 276 h 1051"/>
                <a:gd name="T10" fmla="*/ 741 w 1072"/>
                <a:gd name="T11" fmla="*/ 683 h 1051"/>
                <a:gd name="T12" fmla="*/ 472 w 1072"/>
                <a:gd name="T13" fmla="*/ 683 h 1051"/>
                <a:gd name="T14" fmla="*/ 422 w 1072"/>
                <a:gd name="T15" fmla="*/ 798 h 1051"/>
                <a:gd name="T16" fmla="*/ 798 w 1072"/>
                <a:gd name="T17" fmla="*/ 798 h 1051"/>
                <a:gd name="T18" fmla="*/ 923 w 1072"/>
                <a:gd name="T19" fmla="*/ 1051 h 1051"/>
                <a:gd name="T20" fmla="*/ 1072 w 107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userDrawn="1"/>
          </p:nvSpPr>
          <p:spPr bwMode="auto">
            <a:xfrm>
              <a:off x="5632119" y="3038390"/>
              <a:ext cx="523962" cy="793812"/>
            </a:xfrm>
            <a:custGeom>
              <a:avLst/>
              <a:gdLst>
                <a:gd name="T0" fmla="*/ 402 w 666"/>
                <a:gd name="T1" fmla="*/ 116 h 1009"/>
                <a:gd name="T2" fmla="*/ 666 w 666"/>
                <a:gd name="T3" fmla="*/ 116 h 1009"/>
                <a:gd name="T4" fmla="*/ 666 w 666"/>
                <a:gd name="T5" fmla="*/ 0 h 1009"/>
                <a:gd name="T6" fmla="*/ 0 w 666"/>
                <a:gd name="T7" fmla="*/ 0 h 1009"/>
                <a:gd name="T8" fmla="*/ 0 w 666"/>
                <a:gd name="T9" fmla="*/ 116 h 1009"/>
                <a:gd name="T10" fmla="*/ 265 w 666"/>
                <a:gd name="T11" fmla="*/ 116 h 1009"/>
                <a:gd name="T12" fmla="*/ 265 w 666"/>
                <a:gd name="T13" fmla="*/ 1009 h 1009"/>
                <a:gd name="T14" fmla="*/ 402 w 666"/>
                <a:gd name="T15" fmla="*/ 1009 h 1009"/>
                <a:gd name="T16" fmla="*/ 402 w 666"/>
                <a:gd name="T17" fmla="*/ 116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userDrawn="1"/>
          </p:nvSpPr>
          <p:spPr bwMode="auto">
            <a:xfrm>
              <a:off x="6304772" y="3038390"/>
              <a:ext cx="468106" cy="793812"/>
            </a:xfrm>
            <a:custGeom>
              <a:avLst/>
              <a:gdLst>
                <a:gd name="T0" fmla="*/ 0 w 595"/>
                <a:gd name="T1" fmla="*/ 1009 h 1009"/>
                <a:gd name="T2" fmla="*/ 595 w 595"/>
                <a:gd name="T3" fmla="*/ 1009 h 1009"/>
                <a:gd name="T4" fmla="*/ 595 w 595"/>
                <a:gd name="T5" fmla="*/ 893 h 1009"/>
                <a:gd name="T6" fmla="*/ 140 w 595"/>
                <a:gd name="T7" fmla="*/ 893 h 1009"/>
                <a:gd name="T8" fmla="*/ 140 w 595"/>
                <a:gd name="T9" fmla="*/ 567 h 1009"/>
                <a:gd name="T10" fmla="*/ 584 w 595"/>
                <a:gd name="T11" fmla="*/ 567 h 1009"/>
                <a:gd name="T12" fmla="*/ 584 w 595"/>
                <a:gd name="T13" fmla="*/ 454 h 1009"/>
                <a:gd name="T14" fmla="*/ 140 w 595"/>
                <a:gd name="T15" fmla="*/ 454 h 1009"/>
                <a:gd name="T16" fmla="*/ 140 w 595"/>
                <a:gd name="T17" fmla="*/ 116 h 1009"/>
                <a:gd name="T18" fmla="*/ 595 w 595"/>
                <a:gd name="T19" fmla="*/ 116 h 1009"/>
                <a:gd name="T20" fmla="*/ 595 w 595"/>
                <a:gd name="T21" fmla="*/ 0 h 1009"/>
                <a:gd name="T22" fmla="*/ 0 w 595"/>
                <a:gd name="T23" fmla="*/ 0 h 1009"/>
                <a:gd name="T24" fmla="*/ 0 w 595"/>
                <a:gd name="T25" fmla="*/ 100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userDrawn="1"/>
          </p:nvSpPr>
          <p:spPr bwMode="auto">
            <a:xfrm>
              <a:off x="6914487" y="3021869"/>
              <a:ext cx="548351" cy="826852"/>
            </a:xfrm>
            <a:custGeom>
              <a:avLst/>
              <a:gdLst>
                <a:gd name="T0" fmla="*/ 280 w 295"/>
                <a:gd name="T1" fmla="*/ 65 h 445"/>
                <a:gd name="T2" fmla="*/ 159 w 295"/>
                <a:gd name="T3" fmla="*/ 0 h 445"/>
                <a:gd name="T4" fmla="*/ 21 w 295"/>
                <a:gd name="T5" fmla="*/ 110 h 445"/>
                <a:gd name="T6" fmla="*/ 123 w 295"/>
                <a:gd name="T7" fmla="*/ 218 h 445"/>
                <a:gd name="T8" fmla="*/ 155 w 295"/>
                <a:gd name="T9" fmla="*/ 231 h 445"/>
                <a:gd name="T10" fmla="*/ 236 w 295"/>
                <a:gd name="T11" fmla="*/ 312 h 445"/>
                <a:gd name="T12" fmla="*/ 150 w 295"/>
                <a:gd name="T13" fmla="*/ 395 h 445"/>
                <a:gd name="T14" fmla="*/ 59 w 295"/>
                <a:gd name="T15" fmla="*/ 314 h 445"/>
                <a:gd name="T16" fmla="*/ 0 w 295"/>
                <a:gd name="T17" fmla="*/ 325 h 445"/>
                <a:gd name="T18" fmla="*/ 145 w 295"/>
                <a:gd name="T19" fmla="*/ 445 h 445"/>
                <a:gd name="T20" fmla="*/ 295 w 295"/>
                <a:gd name="T21" fmla="*/ 312 h 445"/>
                <a:gd name="T22" fmla="*/ 178 w 295"/>
                <a:gd name="T23" fmla="*/ 183 h 445"/>
                <a:gd name="T24" fmla="*/ 145 w 295"/>
                <a:gd name="T25" fmla="*/ 172 h 445"/>
                <a:gd name="T26" fmla="*/ 79 w 295"/>
                <a:gd name="T27" fmla="*/ 110 h 445"/>
                <a:gd name="T28" fmla="*/ 158 w 295"/>
                <a:gd name="T29" fmla="*/ 50 h 445"/>
                <a:gd name="T30" fmla="*/ 233 w 295"/>
                <a:gd name="T31" fmla="*/ 90 h 445"/>
                <a:gd name="T32" fmla="*/ 280 w 295"/>
                <a:gd name="T33" fmla="*/ 6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6527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solidFill>
                  <a:schemeClr val="bg2"/>
                </a:solidFill>
              </a:defRPr>
            </a:lvl1pPr>
          </a:lstStyle>
          <a:p>
            <a:pPr>
              <a:defRPr/>
            </a:pPr>
            <a:r>
              <a:rPr lang="en-US" smtClean="0"/>
              <a:t>klgates.com</a:t>
            </a:r>
            <a:endParaRPr lang="en-US"/>
          </a:p>
        </p:txBody>
      </p:sp>
      <p:sp>
        <p:nvSpPr>
          <p:cNvPr id="5" name="Slide Number Placeholder 5"/>
          <p:cNvSpPr>
            <a:spLocks noGrp="1"/>
          </p:cNvSpPr>
          <p:nvPr>
            <p:ph type="sldNum" sz="quarter" idx="11"/>
          </p:nvPr>
        </p:nvSpPr>
        <p:spPr>
          <a:xfrm>
            <a:off x="6858000" y="6629400"/>
            <a:ext cx="2133600" cy="192024"/>
          </a:xfrm>
        </p:spPr>
        <p:txBody>
          <a:bodyPr/>
          <a:lstStyle>
            <a:lvl1pPr>
              <a:defRPr>
                <a:solidFill>
                  <a:schemeClr val="bg2"/>
                </a:solidFill>
              </a:defRPr>
            </a:lvl1pPr>
          </a:lstStyle>
          <a:p>
            <a:pPr>
              <a:defRPr/>
            </a:pPr>
            <a:fld id="{C9489E26-CC76-44C1-88B5-9333B76C506F}" type="slidenum">
              <a:rPr lang="en-US" smtClean="0"/>
              <a:pPr>
                <a:defRPr/>
              </a:pPr>
              <a:t>‹#›</a:t>
            </a:fld>
            <a:endParaRPr lang="en-US"/>
          </a:p>
        </p:txBody>
      </p:sp>
      <p:sp>
        <p:nvSpPr>
          <p:cNvPr id="6" name="Date Placeholder 3"/>
          <p:cNvSpPr>
            <a:spLocks noGrp="1"/>
          </p:cNvSpPr>
          <p:nvPr>
            <p:ph type="dt" sz="half" idx="12"/>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3839379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5EA0CD66-DCFF-46D4-8BCB-47BCAF48A417}" type="slidenum">
              <a:rPr lang="en-US" smtClean="0"/>
              <a:pPr>
                <a:defRPr/>
              </a:pPr>
              <a:t>‹#›</a:t>
            </a:fld>
            <a:endParaRPr lang="en-US"/>
          </a:p>
        </p:txBody>
      </p:sp>
      <p:sp>
        <p:nvSpPr>
          <p:cNvPr id="8"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5669823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9" name="Slide Number Placeholder 5"/>
          <p:cNvSpPr>
            <a:spLocks noGrp="1"/>
          </p:cNvSpPr>
          <p:nvPr>
            <p:ph type="sldNum" sz="quarter" idx="12"/>
          </p:nvPr>
        </p:nvSpPr>
        <p:spPr/>
        <p:txBody>
          <a:bodyPr/>
          <a:lstStyle>
            <a:lvl1pPr>
              <a:defRPr/>
            </a:lvl1pPr>
          </a:lstStyle>
          <a:p>
            <a:pPr>
              <a:defRPr/>
            </a:pPr>
            <a:fld id="{78599E8B-9BC9-4EC4-83DB-29868715FA8D}" type="slidenum">
              <a:rPr lang="en-US" smtClean="0"/>
              <a:pPr>
                <a:defRPr/>
              </a:pPr>
              <a:t>‹#›</a:t>
            </a:fld>
            <a:endParaRPr lang="en-US"/>
          </a:p>
        </p:txBody>
      </p:sp>
      <p:sp>
        <p:nvSpPr>
          <p:cNvPr id="10"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11119487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6962"/>
            <a:ext cx="8229600" cy="1189038"/>
          </a:xfr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5" name="Slide Number Placeholder 5"/>
          <p:cNvSpPr>
            <a:spLocks noGrp="1"/>
          </p:cNvSpPr>
          <p:nvPr>
            <p:ph type="sldNum" sz="quarter" idx="12"/>
          </p:nvPr>
        </p:nvSpPr>
        <p:spPr/>
        <p:txBody>
          <a:bodyPr/>
          <a:lstStyle>
            <a:lvl1pPr>
              <a:defRPr/>
            </a:lvl1pPr>
          </a:lstStyle>
          <a:p>
            <a:pPr>
              <a:defRPr/>
            </a:pPr>
            <a:fld id="{EBC1EC6D-7E3D-4C3D-93A7-14AE4906DA8D}" type="slidenum">
              <a:rPr lang="en-US" smtClean="0"/>
              <a:pPr>
                <a:defRPr/>
              </a:pPr>
              <a:t>‹#›</a:t>
            </a:fld>
            <a:endParaRPr lang="en-US"/>
          </a:p>
        </p:txBody>
      </p:sp>
      <p:sp>
        <p:nvSpPr>
          <p:cNvPr id="6"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944639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4" name="Slide Number Placeholder 5"/>
          <p:cNvSpPr>
            <a:spLocks noGrp="1"/>
          </p:cNvSpPr>
          <p:nvPr>
            <p:ph type="sldNum" sz="quarter" idx="12"/>
          </p:nvPr>
        </p:nvSpPr>
        <p:spPr/>
        <p:txBody>
          <a:bodyPr/>
          <a:lstStyle>
            <a:lvl1pPr>
              <a:defRPr/>
            </a:lvl1pPr>
          </a:lstStyle>
          <a:p>
            <a:pPr>
              <a:defRPr/>
            </a:pPr>
            <a:fld id="{EC4ED49E-153D-481D-BCED-61772A7EBFF0}" type="slidenum">
              <a:rPr lang="en-US" smtClean="0"/>
              <a:pPr>
                <a:defRPr/>
              </a:pPr>
              <a:t>‹#›</a:t>
            </a:fld>
            <a:endParaRPr lang="en-US"/>
          </a:p>
        </p:txBody>
      </p:sp>
      <p:sp>
        <p:nvSpPr>
          <p:cNvPr id="5"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1510656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31AC45DF-C2EE-4EC3-B2FD-A1E0023E8ABB}" type="slidenum">
              <a:rPr lang="en-US" smtClean="0"/>
              <a:pPr>
                <a:defRPr/>
              </a:pPr>
              <a:t>‹#›</a:t>
            </a:fld>
            <a:endParaRPr lang="en-US"/>
          </a:p>
        </p:txBody>
      </p:sp>
      <p:sp>
        <p:nvSpPr>
          <p:cNvPr id="8"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13618510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C87B223B-8B6D-4CF0-B847-53E476C2FA22}" type="slidenum">
              <a:rPr lang="en-US" smtClean="0"/>
              <a:pPr>
                <a:defRPr/>
              </a:pPr>
              <a:t>‹#›</a:t>
            </a:fld>
            <a:endParaRPr lang="en-US"/>
          </a:p>
        </p:txBody>
      </p:sp>
      <p:sp>
        <p:nvSpPr>
          <p:cNvPr id="9"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4776413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chemeClr val="tx1"/>
                </a:solidFill>
                <a:latin typeface="Arial" pitchFamily="34" charset="0"/>
                <a:cs typeface="Arial" pitchFamily="34" charset="0"/>
              </a:defRPr>
            </a:lvl1pPr>
          </a:lstStyle>
          <a:p>
            <a:pPr lvl="0"/>
            <a:r>
              <a:rPr lang="en-US" noProof="0" smtClean="0"/>
              <a:t>Click to edit Master title style</a:t>
            </a:r>
            <a:endParaRPr lang="en-US" noProof="0" dirty="0"/>
          </a:p>
        </p:txBody>
      </p:sp>
      <p:sp>
        <p:nvSpPr>
          <p:cNvPr id="4"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5" name="Slide Number Placeholder 5"/>
          <p:cNvSpPr>
            <a:spLocks noGrp="1"/>
          </p:cNvSpPr>
          <p:nvPr>
            <p:ph type="sldNum" sz="quarter" idx="12"/>
          </p:nvPr>
        </p:nvSpPr>
        <p:spPr/>
        <p:txBody>
          <a:bodyPr/>
          <a:lstStyle>
            <a:lvl1pPr>
              <a:defRPr/>
            </a:lvl1pPr>
          </a:lstStyle>
          <a:p>
            <a:pPr>
              <a:defRPr/>
            </a:pPr>
            <a:fld id="{47BDB4A6-6A0D-4584-850A-81046701EE45}" type="slidenum">
              <a:rPr lang="en-US" smtClean="0"/>
              <a:pPr>
                <a:defRPr/>
              </a:pPr>
              <a:t>‹#›</a:t>
            </a:fld>
            <a:endParaRPr lang="en-US"/>
          </a:p>
        </p:txBody>
      </p:sp>
      <p:sp>
        <p:nvSpPr>
          <p:cNvPr id="6"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December 13, 2021</a:t>
            </a:fld>
            <a:endParaRPr lang="en-US"/>
          </a:p>
        </p:txBody>
      </p:sp>
    </p:spTree>
    <p:extLst>
      <p:ext uri="{BB962C8B-B14F-4D97-AF65-F5344CB8AC3E}">
        <p14:creationId xmlns:p14="http://schemas.microsoft.com/office/powerpoint/2010/main" val="2121126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auto">
          <a:xfrm>
            <a:off x="0" y="6518275"/>
            <a:ext cx="9144000" cy="304800"/>
          </a:xfrm>
          <a:prstGeom prst="rect">
            <a:avLst/>
          </a:prstGeom>
          <a:gradFill>
            <a:gsLst>
              <a:gs pos="0">
                <a:schemeClr val="bg1">
                  <a:lumMod val="65000"/>
                </a:schemeClr>
              </a:gs>
              <a:gs pos="42000">
                <a:schemeClr val="bg1"/>
              </a:gs>
              <a:gs pos="100000">
                <a:schemeClr val="bg1"/>
              </a:gs>
            </a:gsLst>
            <a:lin ang="5400000" scaled="0"/>
          </a:gra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lang="en-US">
              <a:effectLst>
                <a:outerShdw blurRad="50800" dist="38100" dir="13500000" algn="br" rotWithShape="0">
                  <a:prstClr val="black">
                    <a:alpha val="40000"/>
                  </a:prstClr>
                </a:outerShdw>
              </a:effectLst>
              <a:latin typeface="Arial" pitchFamily="34" charset="0"/>
              <a:cs typeface="Arial" pitchFamily="34" charset="0"/>
            </a:endParaRPr>
          </a:p>
        </p:txBody>
      </p:sp>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629400"/>
            <a:ext cx="2895600" cy="193675"/>
          </a:xfrm>
          <a:prstGeom prst="rect">
            <a:avLst/>
          </a:prstGeom>
        </p:spPr>
        <p:txBody>
          <a:bodyPr vert="horz" lIns="91440" tIns="45720" rIns="91440" bIns="45720" rtlCol="0" anchor="ctr"/>
          <a:lstStyle>
            <a:lvl1pPr algn="ctr" fontAlgn="auto">
              <a:spcBef>
                <a:spcPts val="0"/>
              </a:spcBef>
              <a:spcAft>
                <a:spcPts val="0"/>
              </a:spcAft>
              <a:defRPr sz="1000" dirty="0">
                <a:solidFill>
                  <a:schemeClr val="bg2"/>
                </a:solidFill>
                <a:latin typeface="Arial" pitchFamily="34" charset="0"/>
                <a:cs typeface="Arial" pitchFamily="34" charset="0"/>
              </a:defRPr>
            </a:lvl1pPr>
          </a:lstStyle>
          <a:p>
            <a:pPr>
              <a:defRPr/>
            </a:pPr>
            <a:r>
              <a:rPr lang="en-US" smtClean="0"/>
              <a:t>klgates.com</a:t>
            </a:r>
            <a:endParaRPr lang="en-US"/>
          </a:p>
        </p:txBody>
      </p:sp>
      <p:sp>
        <p:nvSpPr>
          <p:cNvPr id="6" name="Slide Number Placeholder 5"/>
          <p:cNvSpPr>
            <a:spLocks noGrp="1"/>
          </p:cNvSpPr>
          <p:nvPr>
            <p:ph type="sldNum" sz="quarter" idx="4"/>
          </p:nvPr>
        </p:nvSpPr>
        <p:spPr>
          <a:xfrm>
            <a:off x="6781800" y="6629400"/>
            <a:ext cx="2133600" cy="19367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Arial" pitchFamily="34" charset="0"/>
                <a:cs typeface="Arial" pitchFamily="34" charset="0"/>
              </a:defRPr>
            </a:lvl1pPr>
          </a:lstStyle>
          <a:p>
            <a:pPr>
              <a:defRPr/>
            </a:pPr>
            <a:fld id="{1B87EFBB-23AA-4D8C-A6E3-77E6584CD387}" type="slidenum">
              <a:rPr lang="en-US" smtClean="0"/>
              <a:pPr>
                <a:defRPr/>
              </a:pPr>
              <a:t>‹#›</a:t>
            </a:fld>
            <a:endParaRPr lang="en-US"/>
          </a:p>
        </p:txBody>
      </p:sp>
      <p:sp>
        <p:nvSpPr>
          <p:cNvPr id="2" name="Date Placeholder 1"/>
          <p:cNvSpPr>
            <a:spLocks noGrp="1"/>
          </p:cNvSpPr>
          <p:nvPr>
            <p:ph type="dt" sz="half" idx="2"/>
          </p:nvPr>
        </p:nvSpPr>
        <p:spPr>
          <a:xfrm>
            <a:off x="152400" y="6629400"/>
            <a:ext cx="2133600" cy="193675"/>
          </a:xfrm>
          <a:prstGeom prst="rect">
            <a:avLst/>
          </a:prstGeom>
        </p:spPr>
        <p:txBody>
          <a:bodyPr vert="horz" lIns="91440" tIns="45720" rIns="91440" bIns="45720" rtlCol="0" anchor="ctr"/>
          <a:lstStyle>
            <a:lvl1pPr algn="l">
              <a:defRPr sz="1000" smtClean="0">
                <a:solidFill>
                  <a:schemeClr val="bg2"/>
                </a:solidFill>
                <a:latin typeface="+mn-lt"/>
              </a:defRPr>
            </a:lvl1pPr>
          </a:lstStyle>
          <a:p>
            <a:pPr>
              <a:defRPr/>
            </a:pPr>
            <a:fld id="{DDF09AC3-ECCC-43FD-A87F-F2D0615A8396}" type="datetimeFigureOut">
              <a:rPr lang="en-US" smtClean="0"/>
              <a:pPr>
                <a:defRPr/>
              </a:pPr>
              <a:t>12/13/2021</a:t>
            </a:fld>
            <a:endParaRPr lang="en-US" dirty="0"/>
          </a:p>
        </p:txBody>
      </p:sp>
      <p:grpSp>
        <p:nvGrpSpPr>
          <p:cNvPr id="4" name="Group 5"/>
          <p:cNvGrpSpPr>
            <a:grpSpLocks noChangeAspect="1"/>
          </p:cNvGrpSpPr>
          <p:nvPr/>
        </p:nvGrpSpPr>
        <p:grpSpPr bwMode="auto">
          <a:xfrm>
            <a:off x="7083518" y="0"/>
            <a:ext cx="1541586" cy="444174"/>
            <a:chOff x="1536" y="7"/>
            <a:chExt cx="2190" cy="631"/>
          </a:xfrm>
        </p:grpSpPr>
        <p:sp>
          <p:nvSpPr>
            <p:cNvPr id="7"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noEditPoints="1"/>
            </p:cNvSpPr>
            <p:nvPr userDrawn="1"/>
          </p:nvSpPr>
          <p:spPr bwMode="auto">
            <a:xfrm>
              <a:off x="1940" y="198"/>
              <a:ext cx="234" cy="258"/>
            </a:xfrm>
            <a:custGeom>
              <a:avLst/>
              <a:gdLst>
                <a:gd name="T0" fmla="*/ 28 w 99"/>
                <a:gd name="T1" fmla="*/ 21 h 109"/>
                <a:gd name="T2" fmla="*/ 40 w 99"/>
                <a:gd name="T3" fmla="*/ 10 h 109"/>
                <a:gd name="T4" fmla="*/ 54 w 99"/>
                <a:gd name="T5" fmla="*/ 22 h 109"/>
                <a:gd name="T6" fmla="*/ 40 w 99"/>
                <a:gd name="T7" fmla="*/ 38 h 109"/>
                <a:gd name="T8" fmla="*/ 38 w 99"/>
                <a:gd name="T9" fmla="*/ 39 h 109"/>
                <a:gd name="T10" fmla="*/ 34 w 99"/>
                <a:gd name="T11" fmla="*/ 34 h 109"/>
                <a:gd name="T12" fmla="*/ 28 w 99"/>
                <a:gd name="T13" fmla="*/ 21 h 109"/>
                <a:gd name="T14" fmla="*/ 79 w 99"/>
                <a:gd name="T15" fmla="*/ 83 h 109"/>
                <a:gd name="T16" fmla="*/ 93 w 99"/>
                <a:gd name="T17" fmla="*/ 69 h 109"/>
                <a:gd name="T18" fmla="*/ 84 w 99"/>
                <a:gd name="T19" fmla="*/ 60 h 109"/>
                <a:gd name="T20" fmla="*/ 59 w 99"/>
                <a:gd name="T21" fmla="*/ 85 h 109"/>
                <a:gd name="T22" fmla="*/ 59 w 99"/>
                <a:gd name="T23" fmla="*/ 85 h 109"/>
                <a:gd name="T24" fmla="*/ 34 w 99"/>
                <a:gd name="T25" fmla="*/ 97 h 109"/>
                <a:gd name="T26" fmla="*/ 13 w 99"/>
                <a:gd name="T27" fmla="*/ 78 h 109"/>
                <a:gd name="T28" fmla="*/ 34 w 99"/>
                <a:gd name="T29" fmla="*/ 56 h 109"/>
                <a:gd name="T30" fmla="*/ 35 w 99"/>
                <a:gd name="T31" fmla="*/ 55 h 109"/>
                <a:gd name="T32" fmla="*/ 53 w 99"/>
                <a:gd name="T33" fmla="*/ 75 h 109"/>
                <a:gd name="T34" fmla="*/ 63 w 99"/>
                <a:gd name="T35" fmla="*/ 66 h 109"/>
                <a:gd name="T36" fmla="*/ 46 w 99"/>
                <a:gd name="T37" fmla="*/ 48 h 109"/>
                <a:gd name="T38" fmla="*/ 67 w 99"/>
                <a:gd name="T39" fmla="*/ 22 h 109"/>
                <a:gd name="T40" fmla="*/ 41 w 99"/>
                <a:gd name="T41" fmla="*/ 0 h 109"/>
                <a:gd name="T42" fmla="*/ 14 w 99"/>
                <a:gd name="T43" fmla="*/ 23 h 109"/>
                <a:gd name="T44" fmla="*/ 27 w 99"/>
                <a:gd name="T45" fmla="*/ 46 h 109"/>
                <a:gd name="T46" fmla="*/ 20 w 99"/>
                <a:gd name="T47" fmla="*/ 50 h 109"/>
                <a:gd name="T48" fmla="*/ 0 w 99"/>
                <a:gd name="T49" fmla="*/ 78 h 109"/>
                <a:gd name="T50" fmla="*/ 35 w 99"/>
                <a:gd name="T51" fmla="*/ 109 h 109"/>
                <a:gd name="T52" fmla="*/ 69 w 99"/>
                <a:gd name="T53" fmla="*/ 92 h 109"/>
                <a:gd name="T54" fmla="*/ 82 w 99"/>
                <a:gd name="T55" fmla="*/ 107 h 109"/>
                <a:gd name="T56" fmla="*/ 99 w 99"/>
                <a:gd name="T57" fmla="*/ 107 h 109"/>
                <a:gd name="T58" fmla="*/ 79 w 99"/>
                <a:gd name="T5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userDrawn="1"/>
          </p:nvSpPr>
          <p:spPr bwMode="auto">
            <a:xfrm>
              <a:off x="2441" y="196"/>
              <a:ext cx="264" cy="258"/>
            </a:xfrm>
            <a:custGeom>
              <a:avLst/>
              <a:gdLst>
                <a:gd name="T0" fmla="*/ 67 w 112"/>
                <a:gd name="T1" fmla="*/ 54 h 109"/>
                <a:gd name="T2" fmla="*/ 67 w 112"/>
                <a:gd name="T3" fmla="*/ 66 h 109"/>
                <a:gd name="T4" fmla="*/ 96 w 112"/>
                <a:gd name="T5" fmla="*/ 66 h 109"/>
                <a:gd name="T6" fmla="*/ 59 w 112"/>
                <a:gd name="T7" fmla="*/ 97 h 109"/>
                <a:gd name="T8" fmla="*/ 14 w 112"/>
                <a:gd name="T9" fmla="*/ 55 h 109"/>
                <a:gd name="T10" fmla="*/ 60 w 112"/>
                <a:gd name="T11" fmla="*/ 12 h 109"/>
                <a:gd name="T12" fmla="*/ 96 w 112"/>
                <a:gd name="T13" fmla="*/ 29 h 109"/>
                <a:gd name="T14" fmla="*/ 106 w 112"/>
                <a:gd name="T15" fmla="*/ 21 h 109"/>
                <a:gd name="T16" fmla="*/ 59 w 112"/>
                <a:gd name="T17" fmla="*/ 0 h 109"/>
                <a:gd name="T18" fmla="*/ 0 w 112"/>
                <a:gd name="T19" fmla="*/ 55 h 109"/>
                <a:gd name="T20" fmla="*/ 58 w 112"/>
                <a:gd name="T21" fmla="*/ 109 h 109"/>
                <a:gd name="T22" fmla="*/ 112 w 112"/>
                <a:gd name="T23" fmla="*/ 59 h 109"/>
                <a:gd name="T24" fmla="*/ 112 w 112"/>
                <a:gd name="T25" fmla="*/ 54 h 109"/>
                <a:gd name="T26" fmla="*/ 67 w 112"/>
                <a:gd name="T27"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userDrawn="1"/>
          </p:nvSpPr>
          <p:spPr bwMode="auto">
            <a:xfrm>
              <a:off x="3360" y="196"/>
              <a:ext cx="170" cy="258"/>
            </a:xfrm>
            <a:custGeom>
              <a:avLst/>
              <a:gdLst>
                <a:gd name="T0" fmla="*/ 68 w 72"/>
                <a:gd name="T1" fmla="*/ 16 h 109"/>
                <a:gd name="T2" fmla="*/ 39 w 72"/>
                <a:gd name="T3" fmla="*/ 0 h 109"/>
                <a:gd name="T4" fmla="*/ 5 w 72"/>
                <a:gd name="T5" fmla="*/ 27 h 109"/>
                <a:gd name="T6" fmla="*/ 30 w 72"/>
                <a:gd name="T7" fmla="*/ 54 h 109"/>
                <a:gd name="T8" fmla="*/ 38 w 72"/>
                <a:gd name="T9" fmla="*/ 57 h 109"/>
                <a:gd name="T10" fmla="*/ 58 w 72"/>
                <a:gd name="T11" fmla="*/ 77 h 109"/>
                <a:gd name="T12" fmla="*/ 36 w 72"/>
                <a:gd name="T13" fmla="*/ 97 h 109"/>
                <a:gd name="T14" fmla="*/ 14 w 72"/>
                <a:gd name="T15" fmla="*/ 77 h 109"/>
                <a:gd name="T16" fmla="*/ 0 w 72"/>
                <a:gd name="T17" fmla="*/ 80 h 109"/>
                <a:gd name="T18" fmla="*/ 35 w 72"/>
                <a:gd name="T19" fmla="*/ 109 h 109"/>
                <a:gd name="T20" fmla="*/ 72 w 72"/>
                <a:gd name="T21" fmla="*/ 77 h 109"/>
                <a:gd name="T22" fmla="*/ 43 w 72"/>
                <a:gd name="T23" fmla="*/ 45 h 109"/>
                <a:gd name="T24" fmla="*/ 35 w 72"/>
                <a:gd name="T25" fmla="*/ 42 h 109"/>
                <a:gd name="T26" fmla="*/ 19 w 72"/>
                <a:gd name="T27" fmla="*/ 27 h 109"/>
                <a:gd name="T28" fmla="*/ 38 w 72"/>
                <a:gd name="T29" fmla="*/ 13 h 109"/>
                <a:gd name="T30" fmla="*/ 57 w 72"/>
                <a:gd name="T31" fmla="*/ 22 h 109"/>
                <a:gd name="T32" fmla="*/ 68 w 72"/>
                <a:gd name="T33"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6" r:id="rId3"/>
    <p:sldLayoutId id="2147483747" r:id="rId4"/>
    <p:sldLayoutId id="2147483748" r:id="rId5"/>
    <p:sldLayoutId id="2147483749" r:id="rId6"/>
    <p:sldLayoutId id="2147483750" r:id="rId7"/>
    <p:sldLayoutId id="2147483751" r:id="rId8"/>
    <p:sldLayoutId id="2147483743" r:id="rId9"/>
    <p:sldLayoutId id="2147483744" r:id="rId10"/>
    <p:sldLayoutId id="2147483745" r:id="rId11"/>
  </p:sldLayoutIdLst>
  <p:timing>
    <p:tnLst>
      <p:par>
        <p:cTn id="1" dur="indefinite" restart="never" nodeType="tmRoot"/>
      </p:par>
    </p:tnLst>
  </p:timing>
  <p:hf hdr="0" dt="0"/>
  <p:txStyles>
    <p:titleStyle>
      <a:lvl1pPr algn="l" rtl="0" eaLnBrk="1" fontAlgn="base" hangingPunct="1">
        <a:spcBef>
          <a:spcPct val="0"/>
        </a:spcBef>
        <a:spcAft>
          <a:spcPct val="0"/>
        </a:spcAft>
        <a:defRPr sz="3000" b="1" kern="1200">
          <a:solidFill>
            <a:srgbClr val="0094B3"/>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0094B3"/>
          </a:solidFill>
          <a:latin typeface="Arial" charset="0"/>
          <a:cs typeface="Arial" charset="0"/>
        </a:defRPr>
      </a:lvl2pPr>
      <a:lvl3pPr algn="l" rtl="0" eaLnBrk="1" fontAlgn="base" hangingPunct="1">
        <a:spcBef>
          <a:spcPct val="0"/>
        </a:spcBef>
        <a:spcAft>
          <a:spcPct val="0"/>
        </a:spcAft>
        <a:defRPr sz="2800" b="1">
          <a:solidFill>
            <a:srgbClr val="0094B3"/>
          </a:solidFill>
          <a:latin typeface="Arial" charset="0"/>
          <a:cs typeface="Arial" charset="0"/>
        </a:defRPr>
      </a:lvl3pPr>
      <a:lvl4pPr algn="l" rtl="0" eaLnBrk="1" fontAlgn="base" hangingPunct="1">
        <a:spcBef>
          <a:spcPct val="0"/>
        </a:spcBef>
        <a:spcAft>
          <a:spcPct val="0"/>
        </a:spcAft>
        <a:defRPr sz="2800" b="1">
          <a:solidFill>
            <a:srgbClr val="0094B3"/>
          </a:solidFill>
          <a:latin typeface="Arial" charset="0"/>
          <a:cs typeface="Arial" charset="0"/>
        </a:defRPr>
      </a:lvl4pPr>
      <a:lvl5pPr algn="l" rtl="0" eaLnBrk="1" fontAlgn="base" hangingPunct="1">
        <a:spcBef>
          <a:spcPct val="0"/>
        </a:spcBef>
        <a:spcAft>
          <a:spcPct val="0"/>
        </a:spcAft>
        <a:defRPr sz="28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1" fontAlgn="base" hangingPunct="1">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4pPr>
      <a:lvl5pPr marL="1831975" indent="-228600" algn="l" rtl="0" eaLnBrk="1" fontAlgn="base" hangingPunct="1">
        <a:spcBef>
          <a:spcPct val="20000"/>
        </a:spcBef>
        <a:spcAft>
          <a:spcPct val="0"/>
        </a:spcAft>
        <a:buClr>
          <a:schemeClr val="bg2"/>
        </a:buClr>
        <a:buFont typeface="Wingdings" pitchFamily="2" charset="2"/>
        <a:buChar char="§"/>
        <a:defRPr sz="1800" kern="1200">
          <a:solidFill>
            <a:schemeClr val="bg2"/>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ott.Peterman@klgat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fineryreport.com/articles/2021/1/29/how-to-startup-a-conversation-tech-and-operational" TargetMode="External"/><Relationship Id="rId2" Type="http://schemas.openxmlformats.org/officeDocument/2006/relationships/hyperlink" Target="https://startupfundingbook.com/dilution-splitting-equity-in-startup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www.netsuite.com/portal/business-benchmark-brainyard/industries/articles/cfo-central/funding.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ir.lawnet.fordham.edu/flr/vol74/iss1/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laptrinhx.com/dilution-formula-1153233244/"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581400" y="5128260"/>
            <a:ext cx="5029200" cy="1272540"/>
          </a:xfrm>
        </p:spPr>
        <p:txBody>
          <a:bodyPr/>
          <a:lstStyle/>
          <a:p>
            <a:r>
              <a:rPr lang="en-US" sz="1200" dirty="0" smtClean="0"/>
              <a:t>December 7, 2021</a:t>
            </a:r>
            <a:endParaRPr lang="en-US" sz="1050" dirty="0" smtClean="0"/>
          </a:p>
          <a:p>
            <a:r>
              <a:rPr lang="en-US" sz="1200" dirty="0" smtClean="0"/>
              <a:t>Scott Peterman, CFA</a:t>
            </a:r>
          </a:p>
          <a:p>
            <a:r>
              <a:rPr lang="en-US" sz="1200" dirty="0" smtClean="0"/>
              <a:t>Partner, Hong Kong</a:t>
            </a:r>
          </a:p>
          <a:p>
            <a:r>
              <a:rPr lang="en-US" sz="1200" dirty="0" smtClean="0"/>
              <a:t>K&amp;L Gates</a:t>
            </a:r>
          </a:p>
          <a:p>
            <a:r>
              <a:rPr lang="en-US" sz="1200" dirty="0" smtClean="0">
                <a:hlinkClick r:id="rId3"/>
              </a:rPr>
              <a:t>Scott.Peterman@klgates.com</a:t>
            </a:r>
            <a:r>
              <a:rPr lang="en-US" sz="1200" dirty="0" smtClean="0"/>
              <a:t> </a:t>
            </a:r>
          </a:p>
        </p:txBody>
      </p:sp>
      <p:sp>
        <p:nvSpPr>
          <p:cNvPr id="3" name="Title 2"/>
          <p:cNvSpPr>
            <a:spLocks noGrp="1"/>
          </p:cNvSpPr>
          <p:nvPr>
            <p:ph type="ctrTitle"/>
          </p:nvPr>
        </p:nvSpPr>
        <p:spPr>
          <a:xfrm>
            <a:off x="3581400" y="4343400"/>
            <a:ext cx="5029200" cy="457200"/>
          </a:xfrm>
        </p:spPr>
        <p:txBody>
          <a:bodyPr/>
          <a:lstStyle/>
          <a:p>
            <a:r>
              <a:rPr lang="en-US" dirty="0" smtClean="0"/>
              <a:t>Anti-dilution Protection</a:t>
            </a:r>
            <a:endParaRPr lang="en-US" dirty="0"/>
          </a:p>
        </p:txBody>
      </p:sp>
      <p:sp>
        <p:nvSpPr>
          <p:cNvPr id="4" name="Subtitle 3"/>
          <p:cNvSpPr>
            <a:spLocks noGrp="1"/>
          </p:cNvSpPr>
          <p:nvPr>
            <p:ph type="subTitle" idx="1"/>
          </p:nvPr>
        </p:nvSpPr>
        <p:spPr>
          <a:xfrm>
            <a:off x="3581400" y="4808220"/>
            <a:ext cx="5029200" cy="304800"/>
          </a:xfrm>
        </p:spPr>
        <p:txBody>
          <a:bodyPr/>
          <a:lstStyle/>
          <a:p>
            <a:r>
              <a:rPr lang="en-US" dirty="0" smtClean="0"/>
              <a:t>Full Ratchet &amp; Weighted Average plus “Exotics”</a:t>
            </a:r>
            <a:endParaRPr lang="en-US" dirty="0"/>
          </a:p>
        </p:txBody>
      </p:sp>
    </p:spTree>
    <p:extLst>
      <p:ext uri="{BB962C8B-B14F-4D97-AF65-F5344CB8AC3E}">
        <p14:creationId xmlns:p14="http://schemas.microsoft.com/office/powerpoint/2010/main" val="299076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55638"/>
          </a:xfrm>
        </p:spPr>
        <p:txBody>
          <a:bodyPr/>
          <a:lstStyle/>
          <a:p>
            <a:r>
              <a:rPr lang="en-US" cap="none" dirty="0" smtClean="0"/>
              <a:t>Private companies are not informationally efficient</a:t>
            </a:r>
            <a:endParaRPr lang="en-US" cap="none" dirty="0"/>
          </a:p>
        </p:txBody>
      </p:sp>
      <p:sp>
        <p:nvSpPr>
          <p:cNvPr id="3" name="Content Placeholder 2"/>
          <p:cNvSpPr>
            <a:spLocks noGrp="1"/>
          </p:cNvSpPr>
          <p:nvPr>
            <p:ph idx="1"/>
          </p:nvPr>
        </p:nvSpPr>
        <p:spPr>
          <a:xfrm>
            <a:off x="457200" y="1524000"/>
            <a:ext cx="8229600" cy="4876800"/>
          </a:xfrm>
        </p:spPr>
        <p:txBody>
          <a:bodyPr/>
          <a:lstStyle/>
          <a:p>
            <a:r>
              <a:rPr lang="en-US" sz="1800" dirty="0" smtClean="0"/>
              <a:t>Different types of anti-dilution provisions can generally be understood as a rational response to the nature and level of the information barriers and agency costs typically confronted in particular circumstances, and the existence or absence of other mechanisms to address these issues.</a:t>
            </a:r>
          </a:p>
          <a:p>
            <a:endParaRPr lang="en-US" sz="1000" dirty="0" smtClean="0"/>
          </a:p>
          <a:p>
            <a:r>
              <a:rPr lang="en-US" sz="1800" dirty="0" smtClean="0"/>
              <a:t>Information barriers exist at the time the investment in the convertible security is initially made, and increase the risk that the investor will overvalue the enterprise.</a:t>
            </a:r>
          </a:p>
          <a:p>
            <a:endParaRPr lang="en-US" sz="1000" dirty="0" smtClean="0"/>
          </a:p>
          <a:p>
            <a:r>
              <a:rPr lang="en-US" sz="1800" dirty="0" smtClean="0"/>
              <a:t>Agency costs are imposed at the time of the dilutive event, and the risk of incurring these costs exists whether the convertible securities are issued by public or private companies.  </a:t>
            </a:r>
          </a:p>
          <a:p>
            <a:endParaRPr lang="en-US" sz="1000" dirty="0" smtClean="0"/>
          </a:p>
          <a:p>
            <a:r>
              <a:rPr lang="en-US" sz="1800" dirty="0" smtClean="0"/>
              <a:t>Anti-dilution protection is often the only logical way to protect against the risks presented by information barriers, but is one of many ways to minimize the risks of agency costs.  Consequently, one would expect to see anti-dilution provisions used more uniformly to protect against risks from information barriers.</a:t>
            </a:r>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10</a:t>
            </a:fld>
            <a:endParaRPr lang="en-US"/>
          </a:p>
        </p:txBody>
      </p:sp>
    </p:spTree>
    <p:extLst>
      <p:ext uri="{BB962C8B-B14F-4D97-AF65-F5344CB8AC3E}">
        <p14:creationId xmlns:p14="http://schemas.microsoft.com/office/powerpoint/2010/main" val="1241459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When convertible securities are used</a:t>
            </a:r>
            <a:endParaRPr lang="en-US" cap="none" dirty="0"/>
          </a:p>
        </p:txBody>
      </p:sp>
      <p:sp>
        <p:nvSpPr>
          <p:cNvPr id="3" name="Content Placeholder 2"/>
          <p:cNvSpPr>
            <a:spLocks noGrp="1"/>
          </p:cNvSpPr>
          <p:nvPr>
            <p:ph idx="1"/>
          </p:nvPr>
        </p:nvSpPr>
        <p:spPr/>
        <p:txBody>
          <a:bodyPr/>
          <a:lstStyle/>
          <a:p>
            <a:r>
              <a:rPr lang="en-US" sz="1800" dirty="0" smtClean="0"/>
              <a:t>Typically, convertible securities convert into a number of shares of common stock, calculated by dividing the initial purchase price (sometimes plus accrued but unpaid interest or dividends) by a fixed conversion price.</a:t>
            </a:r>
          </a:p>
          <a:p>
            <a:pPr marL="0" indent="0">
              <a:buNone/>
            </a:pPr>
            <a:endParaRPr lang="en-US" sz="1800" dirty="0" smtClean="0"/>
          </a:p>
          <a:p>
            <a:r>
              <a:rPr lang="en-US" sz="1800" dirty="0" smtClean="0"/>
              <a:t>Actions taken by an issuer that increase the number (or decrease the value) of shares of its common stock outstanding will also decrease or “dilute” the value of the conversion right.  It is conventional to include anti-dilution provisions in convertible securities to protect the value of the conversion right from certain of these actions.</a:t>
            </a:r>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11</a:t>
            </a:fld>
            <a:endParaRPr lang="en-US"/>
          </a:p>
        </p:txBody>
      </p:sp>
    </p:spTree>
    <p:extLst>
      <p:ext uri="{BB962C8B-B14F-4D97-AF65-F5344CB8AC3E}">
        <p14:creationId xmlns:p14="http://schemas.microsoft.com/office/powerpoint/2010/main" val="121720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Convertible securities are issued in a variety of contexts</a:t>
            </a:r>
            <a:endParaRPr lang="en-US" cap="none" dirty="0"/>
          </a:p>
        </p:txBody>
      </p:sp>
      <p:sp>
        <p:nvSpPr>
          <p:cNvPr id="3" name="Content Placeholder 2"/>
          <p:cNvSpPr>
            <a:spLocks noGrp="1"/>
          </p:cNvSpPr>
          <p:nvPr>
            <p:ph idx="1"/>
          </p:nvPr>
        </p:nvSpPr>
        <p:spPr>
          <a:xfrm>
            <a:off x="457200" y="2209800"/>
            <a:ext cx="8229600" cy="3916363"/>
          </a:xfrm>
        </p:spPr>
        <p:txBody>
          <a:bodyPr/>
          <a:lstStyle/>
          <a:p>
            <a:r>
              <a:rPr lang="en-US" sz="1600" dirty="0" smtClean="0"/>
              <a:t>Development-stage companies typically raise capital by issuing convertible preferred stock.</a:t>
            </a:r>
          </a:p>
          <a:p>
            <a:pPr marL="0" indent="0">
              <a:buNone/>
            </a:pPr>
            <a:endParaRPr lang="en-US" sz="1600" dirty="0" smtClean="0"/>
          </a:p>
          <a:p>
            <a:r>
              <a:rPr lang="en-US" sz="1600" dirty="0" smtClean="0"/>
              <a:t>Intermediate-stage private companies (and small public companies with thin trading markets) often raise capital by issuing convertible securities in private placements to private equity funds and other institutional investors.</a:t>
            </a:r>
          </a:p>
          <a:p>
            <a:pPr marL="0" indent="0">
              <a:buNone/>
            </a:pPr>
            <a:endParaRPr lang="en-US" sz="1600" dirty="0" smtClean="0"/>
          </a:p>
          <a:p>
            <a:r>
              <a:rPr lang="en-US" sz="1600" dirty="0" smtClean="0"/>
              <a:t>Widely traded public companies may raise capital by issuing convertible bonds or convertible preferred stock in public offerings or private placements in the belief that this will decrease their cost of capital.</a:t>
            </a:r>
          </a:p>
          <a:p>
            <a:pPr marL="0" indent="0">
              <a:buNone/>
            </a:pPr>
            <a:endParaRPr lang="en-US" sz="1600" dirty="0" smtClean="0"/>
          </a:p>
          <a:p>
            <a:r>
              <a:rPr lang="en-US" sz="1600" dirty="0" smtClean="0"/>
              <a:t>In mergers and recapitalization, parties will sometimes receive convertible securities for a variety of economic, tax, accounting, and governance reasons.</a:t>
            </a:r>
            <a:endParaRPr lang="en-US" sz="16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12</a:t>
            </a:fld>
            <a:endParaRPr lang="en-US"/>
          </a:p>
        </p:txBody>
      </p:sp>
    </p:spTree>
    <p:extLst>
      <p:ext uri="{BB962C8B-B14F-4D97-AF65-F5344CB8AC3E}">
        <p14:creationId xmlns:p14="http://schemas.microsoft.com/office/powerpoint/2010/main" val="282471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Types of dilution</a:t>
            </a:r>
            <a:endParaRPr lang="en-US" cap="none" dirty="0"/>
          </a:p>
        </p:txBody>
      </p:sp>
      <p:sp>
        <p:nvSpPr>
          <p:cNvPr id="3" name="Content Placeholder 2"/>
          <p:cNvSpPr>
            <a:spLocks noGrp="1"/>
          </p:cNvSpPr>
          <p:nvPr>
            <p:ph idx="1"/>
          </p:nvPr>
        </p:nvSpPr>
        <p:spPr/>
        <p:txBody>
          <a:bodyPr/>
          <a:lstStyle/>
          <a:p>
            <a:r>
              <a:rPr lang="en-US" sz="1800" dirty="0" smtClean="0"/>
              <a:t>Dilution connotes a decrease in something.  As applied to equity securities, there are two potentially relevant dilution concepts:</a:t>
            </a:r>
          </a:p>
          <a:p>
            <a:pPr marL="0" indent="0">
              <a:buNone/>
            </a:pPr>
            <a:endParaRPr lang="en-US" sz="1800" dirty="0" smtClean="0"/>
          </a:p>
          <a:p>
            <a:pPr marL="914400" indent="-457200"/>
            <a:r>
              <a:rPr lang="en-US" sz="1800" dirty="0" smtClean="0"/>
              <a:t>Percentage dilution, a decrease in the percentage of the entity an investor owns, and</a:t>
            </a:r>
          </a:p>
          <a:p>
            <a:pPr marL="457200" indent="0">
              <a:buNone/>
            </a:pPr>
            <a:endParaRPr lang="en-US" sz="1800" dirty="0" smtClean="0"/>
          </a:p>
          <a:p>
            <a:pPr marL="914400" indent="-457200"/>
            <a:r>
              <a:rPr lang="en-US" sz="1800" dirty="0" smtClean="0"/>
              <a:t>Economic dilution, a decrease in the economic value of the investor’s investment in the entity.</a:t>
            </a:r>
          </a:p>
          <a:p>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13</a:t>
            </a:fld>
            <a:endParaRPr lang="en-US"/>
          </a:p>
        </p:txBody>
      </p:sp>
    </p:spTree>
    <p:extLst>
      <p:ext uri="{BB962C8B-B14F-4D97-AF65-F5344CB8AC3E}">
        <p14:creationId xmlns:p14="http://schemas.microsoft.com/office/powerpoint/2010/main" val="1409007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Percentage dilution</a:t>
            </a:r>
            <a:endParaRPr lang="en-US" cap="none" dirty="0"/>
          </a:p>
        </p:txBody>
      </p:sp>
      <p:sp>
        <p:nvSpPr>
          <p:cNvPr id="3" name="Content Placeholder 2"/>
          <p:cNvSpPr>
            <a:spLocks noGrp="1"/>
          </p:cNvSpPr>
          <p:nvPr>
            <p:ph idx="1"/>
          </p:nvPr>
        </p:nvSpPr>
        <p:spPr/>
        <p:txBody>
          <a:bodyPr/>
          <a:lstStyle/>
          <a:p>
            <a:r>
              <a:rPr lang="en-US" sz="1800" dirty="0" smtClean="0"/>
              <a:t>In the absence of anti-dilution protection, percentage dilution will occur merely through the issuance of additional shares of common stock or securities convertible for common stock.</a:t>
            </a:r>
          </a:p>
          <a:p>
            <a:pPr marL="0" indent="0">
              <a:buNone/>
            </a:pPr>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14</a:t>
            </a:fld>
            <a:endParaRPr lang="en-US"/>
          </a:p>
        </p:txBody>
      </p:sp>
      <p:sp>
        <p:nvSpPr>
          <p:cNvPr id="8" name="TextBox 7"/>
          <p:cNvSpPr txBox="1"/>
          <p:nvPr/>
        </p:nvSpPr>
        <p:spPr>
          <a:xfrm>
            <a:off x="838200" y="2961818"/>
            <a:ext cx="7696200" cy="1569660"/>
          </a:xfrm>
          <a:prstGeom prst="rect">
            <a:avLst/>
          </a:prstGeom>
          <a:noFill/>
          <a:ln>
            <a:solidFill>
              <a:schemeClr val="bg2"/>
            </a:solidFill>
          </a:ln>
        </p:spPr>
        <p:txBody>
          <a:bodyPr wrap="square" rtlCol="0">
            <a:spAutoFit/>
          </a:bodyPr>
          <a:lstStyle/>
          <a:p>
            <a:r>
              <a:rPr lang="en-US" sz="1600" dirty="0" smtClean="0"/>
              <a:t>Example:</a:t>
            </a:r>
          </a:p>
          <a:p>
            <a:pPr marL="285750" indent="-285750">
              <a:buFont typeface="Arial" panose="020B0604020202020204" pitchFamily="34" charset="0"/>
              <a:buChar char="•"/>
            </a:pPr>
            <a:r>
              <a:rPr lang="en-US" sz="1600" dirty="0" smtClean="0"/>
              <a:t>A owns 1000 common shares of X Corp. – 100% of the outstanding stock, worth $1000</a:t>
            </a:r>
          </a:p>
          <a:p>
            <a:pPr marL="285750" indent="-285750">
              <a:buFont typeface="Arial" panose="020B0604020202020204" pitchFamily="34" charset="0"/>
              <a:buChar char="•"/>
            </a:pPr>
            <a:r>
              <a:rPr lang="en-US" sz="1600" dirty="0" smtClean="0"/>
              <a:t>X Corp. issues an additional 1000 common shares to B for $1000</a:t>
            </a:r>
          </a:p>
          <a:p>
            <a:pPr marL="285750" indent="-285750">
              <a:buFont typeface="Arial" panose="020B0604020202020204" pitchFamily="34" charset="0"/>
              <a:buChar char="•"/>
            </a:pPr>
            <a:endParaRPr lang="en-US" sz="1600" dirty="0"/>
          </a:p>
          <a:p>
            <a:r>
              <a:rPr lang="en-US" sz="1600" dirty="0" smtClean="0"/>
              <a:t>A experiences percentage dilution of ownership from 100% (1000/1000) to 50% (1000/2000)</a:t>
            </a:r>
            <a:endParaRPr lang="en-US" sz="1600" dirty="0"/>
          </a:p>
        </p:txBody>
      </p:sp>
    </p:spTree>
    <p:extLst>
      <p:ext uri="{BB962C8B-B14F-4D97-AF65-F5344CB8AC3E}">
        <p14:creationId xmlns:p14="http://schemas.microsoft.com/office/powerpoint/2010/main" val="353744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Percentage dilution</a:t>
            </a:r>
            <a:endParaRPr lang="en-US" cap="none" dirty="0"/>
          </a:p>
        </p:txBody>
      </p:sp>
      <p:sp>
        <p:nvSpPr>
          <p:cNvPr id="3" name="Content Placeholder 2"/>
          <p:cNvSpPr>
            <a:spLocks noGrp="1"/>
          </p:cNvSpPr>
          <p:nvPr>
            <p:ph idx="1"/>
          </p:nvPr>
        </p:nvSpPr>
        <p:spPr>
          <a:xfrm>
            <a:off x="457200" y="1828800"/>
            <a:ext cx="8229600" cy="4495800"/>
          </a:xfrm>
        </p:spPr>
        <p:txBody>
          <a:bodyPr/>
          <a:lstStyle/>
          <a:p>
            <a:r>
              <a:rPr lang="en-US" sz="1800" dirty="0" smtClean="0"/>
              <a:t>Percentage dilution has no direct relationship to the value of an investor’s holdings. All else being equal, if B pays X Corp. fair value for the stock issued, the current value of A’s holdings will not decrease.</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r>
              <a:rPr lang="en-US" sz="1800" dirty="0" smtClean="0"/>
              <a:t>As </a:t>
            </a:r>
            <a:r>
              <a:rPr lang="en-US" sz="1800" dirty="0"/>
              <a:t>a result, </a:t>
            </a:r>
            <a:r>
              <a:rPr lang="en-US" sz="1800" dirty="0" smtClean="0"/>
              <a:t>investors typically do not use anti-dilution provisions to protect against percentage dilution, unless it is accompanied by economic dilution.</a:t>
            </a:r>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15</a:t>
            </a:fld>
            <a:endParaRPr lang="en-US"/>
          </a:p>
        </p:txBody>
      </p:sp>
      <p:sp>
        <p:nvSpPr>
          <p:cNvPr id="8" name="TextBox 7"/>
          <p:cNvSpPr txBox="1"/>
          <p:nvPr/>
        </p:nvSpPr>
        <p:spPr>
          <a:xfrm>
            <a:off x="838200" y="2922538"/>
            <a:ext cx="7696200" cy="2308324"/>
          </a:xfrm>
          <a:prstGeom prst="rect">
            <a:avLst/>
          </a:prstGeom>
          <a:noFill/>
          <a:ln>
            <a:solidFill>
              <a:schemeClr val="bg2"/>
            </a:solidFill>
          </a:ln>
        </p:spPr>
        <p:txBody>
          <a:bodyPr wrap="square" rtlCol="0">
            <a:spAutoFit/>
          </a:bodyPr>
          <a:lstStyle/>
          <a:p>
            <a:r>
              <a:rPr lang="en-US" sz="1600" dirty="0" smtClean="0"/>
              <a:t>Example:</a:t>
            </a:r>
          </a:p>
          <a:p>
            <a:pPr marL="285750" indent="-285750">
              <a:buFont typeface="Arial" panose="020B0604020202020204" pitchFamily="34" charset="0"/>
              <a:buChar char="•"/>
            </a:pPr>
            <a:r>
              <a:rPr lang="en-US" sz="1600" dirty="0" smtClean="0"/>
              <a:t>A owns 1000 common shares of X Corp. – 100% of the outstanding stock, worth $1000</a:t>
            </a:r>
          </a:p>
          <a:p>
            <a:pPr marL="285750" indent="-285750">
              <a:buFont typeface="Arial" panose="020B0604020202020204" pitchFamily="34" charset="0"/>
              <a:buChar char="•"/>
            </a:pPr>
            <a:r>
              <a:rPr lang="en-US" sz="1600" dirty="0" smtClean="0"/>
              <a:t>X Corp. issues an additional 1000 common shares to B for $1000</a:t>
            </a:r>
          </a:p>
          <a:p>
            <a:pPr marL="285750" indent="-285750">
              <a:buFont typeface="Arial" panose="020B0604020202020204" pitchFamily="34" charset="0"/>
              <a:buChar char="•"/>
            </a:pPr>
            <a:endParaRPr lang="en-US" sz="1600" dirty="0"/>
          </a:p>
          <a:p>
            <a:r>
              <a:rPr lang="en-US" sz="1600" dirty="0" smtClean="0"/>
              <a:t>Pre-investment by B, the value of A’s investment is $1000 (100% of a business worth $1000)</a:t>
            </a:r>
          </a:p>
          <a:p>
            <a:endParaRPr lang="en-US" sz="1600" dirty="0"/>
          </a:p>
          <a:p>
            <a:r>
              <a:rPr lang="en-US" sz="1600" dirty="0" smtClean="0"/>
              <a:t>Post-investment by B, the value of A’s investment is $1000 (50% of a business worth $2000).</a:t>
            </a:r>
            <a:endParaRPr lang="en-US" sz="1600" dirty="0"/>
          </a:p>
        </p:txBody>
      </p:sp>
    </p:spTree>
    <p:extLst>
      <p:ext uri="{BB962C8B-B14F-4D97-AF65-F5344CB8AC3E}">
        <p14:creationId xmlns:p14="http://schemas.microsoft.com/office/powerpoint/2010/main" val="960098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Economic dilution</a:t>
            </a:r>
            <a:endParaRPr lang="en-US" cap="none" dirty="0"/>
          </a:p>
        </p:txBody>
      </p:sp>
      <p:sp>
        <p:nvSpPr>
          <p:cNvPr id="3" name="Content Placeholder 2"/>
          <p:cNvSpPr>
            <a:spLocks noGrp="1"/>
          </p:cNvSpPr>
          <p:nvPr>
            <p:ph idx="1"/>
          </p:nvPr>
        </p:nvSpPr>
        <p:spPr>
          <a:xfrm>
            <a:off x="457200" y="1828800"/>
            <a:ext cx="8229600" cy="4518212"/>
          </a:xfrm>
        </p:spPr>
        <p:txBody>
          <a:bodyPr/>
          <a:lstStyle/>
          <a:p>
            <a:r>
              <a:rPr lang="en-US" sz="1800" dirty="0" smtClean="0"/>
              <a:t>Anti-dilution provisions are typically designed to protect against events that cause economic dilution, dilution that occurs as a result of a decrease in the value of the investment.</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endParaRPr lang="en-US" sz="1800" dirty="0" smtClean="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16</a:t>
            </a:fld>
            <a:endParaRPr lang="en-US"/>
          </a:p>
        </p:txBody>
      </p:sp>
      <p:sp>
        <p:nvSpPr>
          <p:cNvPr id="8" name="TextBox 7"/>
          <p:cNvSpPr txBox="1"/>
          <p:nvPr/>
        </p:nvSpPr>
        <p:spPr>
          <a:xfrm>
            <a:off x="838200" y="2757458"/>
            <a:ext cx="7696200" cy="2800767"/>
          </a:xfrm>
          <a:prstGeom prst="rect">
            <a:avLst/>
          </a:prstGeom>
          <a:noFill/>
          <a:ln>
            <a:solidFill>
              <a:schemeClr val="bg2"/>
            </a:solidFill>
          </a:ln>
        </p:spPr>
        <p:txBody>
          <a:bodyPr wrap="square" rtlCol="0">
            <a:spAutoFit/>
          </a:bodyPr>
          <a:lstStyle/>
          <a:p>
            <a:r>
              <a:rPr lang="en-US" sz="1600" dirty="0" smtClean="0"/>
              <a:t>Example:</a:t>
            </a:r>
          </a:p>
          <a:p>
            <a:pPr marL="285750" indent="-285750">
              <a:buFont typeface="Arial" panose="020B0604020202020204" pitchFamily="34" charset="0"/>
              <a:buChar char="•"/>
            </a:pPr>
            <a:r>
              <a:rPr lang="en-US" sz="1600" dirty="0" smtClean="0"/>
              <a:t>A paid $1 per common share for 1000 common shares of X Corp.</a:t>
            </a:r>
          </a:p>
          <a:p>
            <a:pPr marL="285750" indent="-285750">
              <a:buFont typeface="Arial" panose="020B0604020202020204" pitchFamily="34" charset="0"/>
              <a:buChar char="•"/>
            </a:pPr>
            <a:r>
              <a:rPr lang="en-US" sz="1600" dirty="0" smtClean="0"/>
              <a:t>B buys 1000 common shares of X Corp. for $0.75 per share</a:t>
            </a:r>
          </a:p>
          <a:p>
            <a:pPr marL="285750" indent="-285750">
              <a:buFont typeface="Arial" panose="020B0604020202020204" pitchFamily="34" charset="0"/>
              <a:buChar char="•"/>
            </a:pPr>
            <a:endParaRPr lang="en-US" sz="1600" dirty="0"/>
          </a:p>
          <a:p>
            <a:r>
              <a:rPr lang="en-US" sz="1600" dirty="0" smtClean="0"/>
              <a:t>A experiences both percentage dilution (from 100% to 50%) and economic dilution (A’s investment, initially worth $1000, decreases to $750 in value (1000 common shares now worth $0.75 per share)).</a:t>
            </a:r>
          </a:p>
          <a:p>
            <a:endParaRPr lang="en-US" sz="1600" dirty="0"/>
          </a:p>
          <a:p>
            <a:r>
              <a:rPr lang="en-US" sz="1600" dirty="0" smtClean="0"/>
              <a:t>Conversely, if B pays $2 per share, A experiences percentage dilution (from 100% to 50%), but economic accretion.  (A’s investment, initially worth $1000, increases to $2000 in value (1000 common shares now worth $2 per shares)).</a:t>
            </a:r>
            <a:endParaRPr lang="en-US" sz="1600" dirty="0"/>
          </a:p>
        </p:txBody>
      </p:sp>
    </p:spTree>
    <p:extLst>
      <p:ext uri="{BB962C8B-B14F-4D97-AF65-F5344CB8AC3E}">
        <p14:creationId xmlns:p14="http://schemas.microsoft.com/office/powerpoint/2010/main" val="2165616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Where to start? What to value?</a:t>
            </a:r>
            <a:endParaRPr lang="en-US" cap="none" dirty="0"/>
          </a:p>
        </p:txBody>
      </p:sp>
      <p:sp>
        <p:nvSpPr>
          <p:cNvPr id="3" name="Content Placeholder 2"/>
          <p:cNvSpPr>
            <a:spLocks noGrp="1"/>
          </p:cNvSpPr>
          <p:nvPr>
            <p:ph idx="1"/>
          </p:nvPr>
        </p:nvSpPr>
        <p:spPr/>
        <p:txBody>
          <a:bodyPr/>
          <a:lstStyle/>
          <a:p>
            <a:r>
              <a:rPr lang="en-US" sz="1800" dirty="0" smtClean="0"/>
              <a:t>To measure a decrease in value, one has to have a starting place.  Thus, when considering economic dilution in any investment, distinguish between (</a:t>
            </a:r>
            <a:r>
              <a:rPr lang="en-US" sz="1800" dirty="0" err="1" smtClean="0"/>
              <a:t>i</a:t>
            </a:r>
            <a:r>
              <a:rPr lang="en-US" sz="1800" dirty="0" smtClean="0"/>
              <a:t>) dilution from initial investment (the value of the investment when originally made) and (ii) dilution from current value (the value of the investment immediately prior to the occurrence of the dilutive event).</a:t>
            </a:r>
          </a:p>
          <a:p>
            <a:pPr marL="0" indent="0">
              <a:buNone/>
            </a:pPr>
            <a:endParaRPr lang="en-US" sz="1800" dirty="0" smtClean="0"/>
          </a:p>
          <a:p>
            <a:r>
              <a:rPr lang="en-US" sz="1800" dirty="0" smtClean="0"/>
              <a:t>Additionally, one must know exactly what is being valued. Thus, when analyzing economic dilution in connection with convertible securities, one can measure (</a:t>
            </a:r>
            <a:r>
              <a:rPr lang="en-US" sz="1800" dirty="0" err="1" smtClean="0"/>
              <a:t>i</a:t>
            </a:r>
            <a:r>
              <a:rPr lang="en-US" sz="1800" dirty="0" smtClean="0"/>
              <a:t>) dilution to the value of the convertible security itself (dilution to the full economic value) or (ii) dilution to the value of the securities receivable upon conversion (dilution to the immediate exercise value).</a:t>
            </a:r>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17</a:t>
            </a:fld>
            <a:endParaRPr lang="en-US"/>
          </a:p>
        </p:txBody>
      </p:sp>
    </p:spTree>
    <p:extLst>
      <p:ext uri="{BB962C8B-B14F-4D97-AF65-F5344CB8AC3E}">
        <p14:creationId xmlns:p14="http://schemas.microsoft.com/office/powerpoint/2010/main" val="1834340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cap="none" dirty="0" smtClean="0"/>
              <a:t>Initial investment vs. current value</a:t>
            </a:r>
            <a:endParaRPr lang="en-US" cap="none" dirty="0"/>
          </a:p>
        </p:txBody>
      </p:sp>
      <p:sp>
        <p:nvSpPr>
          <p:cNvPr id="3" name="Content Placeholder 2"/>
          <p:cNvSpPr>
            <a:spLocks noGrp="1"/>
          </p:cNvSpPr>
          <p:nvPr>
            <p:ph idx="1"/>
          </p:nvPr>
        </p:nvSpPr>
        <p:spPr>
          <a:xfrm>
            <a:off x="457200" y="1417638"/>
            <a:ext cx="8229600" cy="5029200"/>
          </a:xfrm>
        </p:spPr>
        <p:txBody>
          <a:bodyPr/>
          <a:lstStyle/>
          <a:p>
            <a:r>
              <a:rPr lang="en-US" sz="1800" dirty="0" smtClean="0"/>
              <a:t>“Initial investment” is the value of an investment when originally made.  “Current value” is the value of an investment immediately prior to the occurrence of the dilutive event.  An event may be dilutive to the initial investment, the current value, or both.</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800" dirty="0" smtClean="0"/>
          </a:p>
          <a:p>
            <a:pPr marL="0" indent="0">
              <a:buNone/>
            </a:pPr>
            <a:endParaRPr lang="en-US" sz="1100" dirty="0" smtClean="0"/>
          </a:p>
          <a:p>
            <a:pPr marL="346075" indent="0">
              <a:buNone/>
            </a:pPr>
            <a:r>
              <a:rPr lang="en-US" sz="1100" dirty="0" smtClean="0"/>
              <a:t>Notice that if X Corp. receives fair value in the issuance to B, any economic dilution from initial investment is not caused by the subsequent issuance.  A’s stock has decreased in value, regardless of whether a new investment is made. B’s purchase merely evidences this decrease. This is an important observation that provides the rationale for one of the most controversial anti-dilution provisions, full-ratchet price protection, which is discussed in detail below.</a:t>
            </a:r>
            <a:endParaRPr lang="en-US" sz="11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18</a:t>
            </a:fld>
            <a:endParaRPr lang="en-US"/>
          </a:p>
        </p:txBody>
      </p:sp>
      <p:sp>
        <p:nvSpPr>
          <p:cNvPr id="6" name="TextBox 5"/>
          <p:cNvSpPr txBox="1"/>
          <p:nvPr/>
        </p:nvSpPr>
        <p:spPr>
          <a:xfrm>
            <a:off x="838200" y="2668012"/>
            <a:ext cx="7696200" cy="3046988"/>
          </a:xfrm>
          <a:prstGeom prst="rect">
            <a:avLst/>
          </a:prstGeom>
          <a:noFill/>
          <a:ln>
            <a:solidFill>
              <a:schemeClr val="bg2"/>
            </a:solidFill>
          </a:ln>
        </p:spPr>
        <p:txBody>
          <a:bodyPr wrap="square" rtlCol="0">
            <a:spAutoFit/>
          </a:bodyPr>
          <a:lstStyle/>
          <a:p>
            <a:r>
              <a:rPr lang="en-US" sz="1600" dirty="0" smtClean="0"/>
              <a:t>Example:</a:t>
            </a:r>
          </a:p>
          <a:p>
            <a:pPr marL="285750" indent="-285750">
              <a:buFont typeface="Arial" panose="020B0604020202020204" pitchFamily="34" charset="0"/>
              <a:buChar char="•"/>
            </a:pPr>
            <a:r>
              <a:rPr lang="en-US" sz="1600" dirty="0" smtClean="0"/>
              <a:t>A paid $1 per common share for 1000 common shares of X Corp.</a:t>
            </a:r>
          </a:p>
          <a:p>
            <a:pPr marL="285750" indent="-285750">
              <a:buFont typeface="Arial" panose="020B0604020202020204" pitchFamily="34" charset="0"/>
              <a:buChar char="•"/>
            </a:pPr>
            <a:r>
              <a:rPr lang="en-US" sz="1600" dirty="0" smtClean="0"/>
              <a:t>B buys 1000 common shares for $0.75 per share at a time when the fair market value is $0.75 per common share.</a:t>
            </a:r>
          </a:p>
          <a:p>
            <a:endParaRPr lang="en-US" sz="1600" dirty="0" smtClean="0"/>
          </a:p>
          <a:p>
            <a:r>
              <a:rPr lang="en-US" sz="1600" dirty="0" smtClean="0"/>
              <a:t>A experiences economic dilution from A’s initial investment of $1000 (A’s investment is now worth $750), but no economic dilution from the current value of the investment of $750</a:t>
            </a:r>
          </a:p>
          <a:p>
            <a:endParaRPr lang="en-US" sz="1600" dirty="0" smtClean="0"/>
          </a:p>
          <a:p>
            <a:r>
              <a:rPr lang="en-US" sz="1600" dirty="0" smtClean="0"/>
              <a:t>Conversely, if B pays $1 per share when the fair market value was $3 per share, A experiences economic dilution from the current value, but no economic dilution from A’s initial investment.</a:t>
            </a:r>
            <a:endParaRPr lang="en-US" sz="1600" dirty="0"/>
          </a:p>
        </p:txBody>
      </p:sp>
    </p:spTree>
    <p:extLst>
      <p:ext uri="{BB962C8B-B14F-4D97-AF65-F5344CB8AC3E}">
        <p14:creationId xmlns:p14="http://schemas.microsoft.com/office/powerpoint/2010/main" val="4033897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Immediate exercise value versus full economic value</a:t>
            </a:r>
            <a:endParaRPr lang="en-US" cap="none" dirty="0"/>
          </a:p>
        </p:txBody>
      </p:sp>
      <p:sp>
        <p:nvSpPr>
          <p:cNvPr id="3" name="Content Placeholder 2"/>
          <p:cNvSpPr>
            <a:spLocks noGrp="1"/>
          </p:cNvSpPr>
          <p:nvPr>
            <p:ph idx="1"/>
          </p:nvPr>
        </p:nvSpPr>
        <p:spPr>
          <a:xfrm>
            <a:off x="457200" y="2133600"/>
            <a:ext cx="8229600" cy="3886200"/>
          </a:xfrm>
        </p:spPr>
        <p:txBody>
          <a:bodyPr/>
          <a:lstStyle/>
          <a:p>
            <a:r>
              <a:rPr lang="en-US" sz="1800" dirty="0" smtClean="0"/>
              <a:t>When analyzing economic dilution in connection with convertible securities, it is important to distinguish between</a:t>
            </a:r>
          </a:p>
          <a:p>
            <a:pPr marL="0" indent="0">
              <a:buNone/>
            </a:pPr>
            <a:endParaRPr lang="en-US" sz="1800" dirty="0" smtClean="0"/>
          </a:p>
          <a:p>
            <a:pPr marL="914400" indent="-568325"/>
            <a:r>
              <a:rPr lang="en-US" sz="1800" dirty="0" smtClean="0"/>
              <a:t>A decrease in the value of the convertible security itself (the “full economic value”) and</a:t>
            </a:r>
          </a:p>
          <a:p>
            <a:pPr marL="346075" indent="0">
              <a:buNone/>
            </a:pPr>
            <a:endParaRPr lang="en-US" sz="1800" dirty="0" smtClean="0"/>
          </a:p>
          <a:p>
            <a:pPr marL="914400" indent="-568325"/>
            <a:r>
              <a:rPr lang="en-US" sz="1800" dirty="0" smtClean="0"/>
              <a:t>A decrease in the new value of the securities receivable upon conversion (the “immediate exercise value”).</a:t>
            </a:r>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19</a:t>
            </a:fld>
            <a:endParaRPr lang="en-US"/>
          </a:p>
        </p:txBody>
      </p:sp>
    </p:spTree>
    <p:extLst>
      <p:ext uri="{BB962C8B-B14F-4D97-AF65-F5344CB8AC3E}">
        <p14:creationId xmlns:p14="http://schemas.microsoft.com/office/powerpoint/2010/main" val="413560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724309"/>
          </a:xfrm>
        </p:spPr>
        <p:txBody>
          <a:bodyPr/>
          <a:lstStyle/>
          <a:p>
            <a:r>
              <a:rPr lang="en-US" cap="none" dirty="0" smtClean="0"/>
              <a:t>A typical “startup” conversation</a:t>
            </a:r>
            <a:r>
              <a:rPr lang="en-US" cap="none" dirty="0"/>
              <a:t/>
            </a:r>
            <a:br>
              <a:rPr lang="en-US" cap="none" dirty="0"/>
            </a:br>
            <a:r>
              <a:rPr lang="en-US" sz="1200" cap="none" dirty="0">
                <a:hlinkClick r:id="rId2"/>
              </a:rPr>
              <a:t>https://startupfundingbook.com/dilution-splitting-equity-in-startups</a:t>
            </a:r>
            <a:r>
              <a:rPr lang="en-US" sz="1200" cap="none" dirty="0" smtClean="0">
                <a:hlinkClick r:id="rId2"/>
              </a:rPr>
              <a:t>/</a:t>
            </a:r>
            <a:r>
              <a:rPr lang="en-US" sz="1200" cap="none" dirty="0" smtClean="0"/>
              <a:t>  </a:t>
            </a:r>
            <a:br>
              <a:rPr lang="en-US" sz="1200" cap="none" dirty="0" smtClean="0"/>
            </a:br>
            <a:r>
              <a:rPr lang="en-US" sz="1200" cap="none" dirty="0" smtClean="0">
                <a:hlinkClick r:id="rId3"/>
              </a:rPr>
              <a:t>https</a:t>
            </a:r>
            <a:r>
              <a:rPr lang="en-US" sz="1200" cap="none" dirty="0">
                <a:hlinkClick r:id="rId3"/>
              </a:rPr>
              <a:t>://</a:t>
            </a:r>
            <a:r>
              <a:rPr lang="en-US" sz="1200" cap="none" dirty="0" smtClean="0">
                <a:hlinkClick r:id="rId3"/>
              </a:rPr>
              <a:t>www.thefineryreport.com/articles/2021/1/29/how-to-startup-a-conversation-tech-and-operational</a:t>
            </a:r>
            <a:r>
              <a:rPr lang="en-US" sz="1200" cap="none" dirty="0" smtClean="0"/>
              <a:t> </a:t>
            </a:r>
            <a:endParaRPr lang="en-US" sz="1200" cap="none" dirty="0"/>
          </a:p>
        </p:txBody>
      </p:sp>
      <p:sp>
        <p:nvSpPr>
          <p:cNvPr id="3" name="Content Placeholder 2"/>
          <p:cNvSpPr>
            <a:spLocks noGrp="1"/>
          </p:cNvSpPr>
          <p:nvPr>
            <p:ph idx="1"/>
          </p:nvPr>
        </p:nvSpPr>
        <p:spPr>
          <a:xfrm>
            <a:off x="457200" y="2115524"/>
            <a:ext cx="3352800" cy="2608875"/>
          </a:xfrm>
        </p:spPr>
        <p:txBody>
          <a:bodyPr/>
          <a:lstStyle/>
          <a:p>
            <a:pPr marL="0" indent="0">
              <a:buNone/>
            </a:pPr>
            <a:r>
              <a:rPr lang="en-US" sz="1400" dirty="0" smtClean="0"/>
              <a:t>“Me</a:t>
            </a:r>
            <a:r>
              <a:rPr lang="en-US" sz="1400" dirty="0"/>
              <a:t>: So, what did you guys think of the offer</a:t>
            </a:r>
            <a:r>
              <a:rPr lang="en-US" sz="1400" dirty="0" smtClean="0"/>
              <a:t>?</a:t>
            </a:r>
          </a:p>
          <a:p>
            <a:pPr marL="0" indent="0">
              <a:buNone/>
            </a:pPr>
            <a:r>
              <a:rPr lang="en-US" sz="1400" dirty="0"/>
              <a:t/>
            </a:r>
            <a:br>
              <a:rPr lang="en-US" sz="1400" dirty="0"/>
            </a:br>
            <a:r>
              <a:rPr lang="en-US" sz="1400" dirty="0"/>
              <a:t>CEO: We’re </a:t>
            </a:r>
            <a:r>
              <a:rPr lang="en-US" sz="1400" dirty="0" err="1"/>
              <a:t>gonna</a:t>
            </a:r>
            <a:r>
              <a:rPr lang="en-US" sz="1400" dirty="0"/>
              <a:t> pass</a:t>
            </a:r>
            <a:r>
              <a:rPr lang="en-US" sz="1400" dirty="0" smtClean="0"/>
              <a:t>.</a:t>
            </a:r>
          </a:p>
          <a:p>
            <a:pPr marL="0" indent="0">
              <a:buNone/>
            </a:pPr>
            <a:r>
              <a:rPr lang="en-US" sz="1400" dirty="0"/>
              <a:t/>
            </a:r>
            <a:br>
              <a:rPr lang="en-US" sz="1400" dirty="0"/>
            </a:br>
            <a:r>
              <a:rPr lang="en-US" sz="1400" dirty="0"/>
              <a:t>Me: Why? They are offering a valuation of 3X your last round only about 18 months ago</a:t>
            </a:r>
            <a:r>
              <a:rPr lang="en-US" sz="1400" dirty="0" smtClean="0"/>
              <a:t>.</a:t>
            </a:r>
          </a:p>
          <a:p>
            <a:pPr marL="0" indent="0">
              <a:buNone/>
            </a:pPr>
            <a:r>
              <a:rPr lang="en-US" sz="1400" dirty="0"/>
              <a:t/>
            </a:r>
            <a:br>
              <a:rPr lang="en-US" sz="1400" dirty="0"/>
            </a:br>
            <a:r>
              <a:rPr lang="en-US" sz="1400" dirty="0"/>
              <a:t>CEO: Yeah, but their offer was too dilutive</a:t>
            </a:r>
            <a:r>
              <a:rPr lang="en-US" sz="1400" dirty="0" smtClean="0"/>
              <a:t>.”</a:t>
            </a:r>
            <a:endParaRPr lang="en-US" sz="1400" dirty="0"/>
          </a:p>
          <a:p>
            <a:pPr marL="0" indent="0">
              <a:buNone/>
            </a:pPr>
            <a:endParaRPr lang="en-US" sz="1400" dirty="0" smtClean="0"/>
          </a:p>
          <a:p>
            <a:pPr marL="0" indent="0">
              <a:buNone/>
            </a:pPr>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a:t>
            </a:fld>
            <a:endParaRPr lang="en-US"/>
          </a:p>
        </p:txBody>
      </p:sp>
      <p:pic>
        <p:nvPicPr>
          <p:cNvPr id="2050" name="Picture 2" descr="WhatsApp Image 2021-01-29 at 17.27.3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5271" y="2115524"/>
            <a:ext cx="4249058" cy="2788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5257801"/>
            <a:ext cx="7543800" cy="1123384"/>
          </a:xfrm>
          <a:prstGeom prst="rect">
            <a:avLst/>
          </a:prstGeom>
          <a:noFill/>
        </p:spPr>
        <p:txBody>
          <a:bodyPr wrap="square" rtlCol="0">
            <a:spAutoFit/>
          </a:bodyPr>
          <a:lstStyle/>
          <a:p>
            <a:r>
              <a:rPr lang="en-US" sz="1400" dirty="0">
                <a:latin typeface="+mj-lt"/>
              </a:rPr>
              <a:t>On the one hand, the CEO is correct, but only because any issuance of additional stock is dilutive. If a company sold $1 million worth of stock at a $100 million pre-money valuation, that would be dilutive in the technical sense. Depending on the starting point, however, that might be a great deal.</a:t>
            </a:r>
          </a:p>
          <a:p>
            <a:endParaRPr lang="en-US" sz="1100" dirty="0"/>
          </a:p>
        </p:txBody>
      </p:sp>
    </p:spTree>
    <p:extLst>
      <p:ext uri="{BB962C8B-B14F-4D97-AF65-F5344CB8AC3E}">
        <p14:creationId xmlns:p14="http://schemas.microsoft.com/office/powerpoint/2010/main" val="1212213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“Dilution” in deal making</a:t>
            </a:r>
            <a:endParaRPr lang="en-US" cap="none" dirty="0"/>
          </a:p>
        </p:txBody>
      </p:sp>
      <p:sp>
        <p:nvSpPr>
          <p:cNvPr id="3" name="Content Placeholder 2"/>
          <p:cNvSpPr>
            <a:spLocks noGrp="1"/>
          </p:cNvSpPr>
          <p:nvPr>
            <p:ph idx="1"/>
          </p:nvPr>
        </p:nvSpPr>
        <p:spPr>
          <a:xfrm>
            <a:off x="457200" y="1828801"/>
            <a:ext cx="8229600" cy="3810000"/>
          </a:xfrm>
        </p:spPr>
        <p:txBody>
          <a:bodyPr/>
          <a:lstStyle/>
          <a:p>
            <a:r>
              <a:rPr lang="en-US" sz="2400" dirty="0" smtClean="0"/>
              <a:t>An </a:t>
            </a:r>
            <a:r>
              <a:rPr lang="en-US" sz="2400" dirty="0"/>
              <a:t>investor in any given round of financing is concerned that the next round could be at a lower price per share than what he is paying this round.  Therefore, the investor will insist upon anti-dilution protection.</a:t>
            </a:r>
          </a:p>
          <a:p>
            <a:r>
              <a:rPr lang="en-US" sz="2400" dirty="0"/>
              <a:t>If pressed for justification, the investor may explain that if the value of a company declines between rounds, management must be largely responsible.  </a:t>
            </a:r>
          </a:p>
          <a:p>
            <a:r>
              <a:rPr lang="en-US" sz="2400" dirty="0"/>
              <a:t>The investor maintains that </a:t>
            </a:r>
            <a:r>
              <a:rPr lang="en-US" sz="2400" dirty="0" smtClean="0"/>
              <a:t>she </a:t>
            </a:r>
            <a:r>
              <a:rPr lang="en-US" sz="2400" dirty="0"/>
              <a:t>shouldn’t be penalized for management’s deficiencies.</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20</a:t>
            </a:fld>
            <a:endParaRPr lang="en-US"/>
          </a:p>
        </p:txBody>
      </p:sp>
    </p:spTree>
    <p:extLst>
      <p:ext uri="{BB962C8B-B14F-4D97-AF65-F5344CB8AC3E}">
        <p14:creationId xmlns:p14="http://schemas.microsoft.com/office/powerpoint/2010/main" val="3665817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Background</a:t>
            </a:r>
            <a:endParaRPr lang="en-US" cap="none" dirty="0"/>
          </a:p>
        </p:txBody>
      </p:sp>
      <p:sp>
        <p:nvSpPr>
          <p:cNvPr id="3" name="Content Placeholder 2"/>
          <p:cNvSpPr>
            <a:spLocks noGrp="1"/>
          </p:cNvSpPr>
          <p:nvPr>
            <p:ph idx="1"/>
          </p:nvPr>
        </p:nvSpPr>
        <p:spPr/>
        <p:txBody>
          <a:bodyPr/>
          <a:lstStyle/>
          <a:p>
            <a:r>
              <a:rPr lang="en-US" sz="2400" dirty="0"/>
              <a:t>Investors purchase preferred stock that is convertible into common stock. </a:t>
            </a:r>
          </a:p>
          <a:p>
            <a:r>
              <a:rPr lang="en-US" sz="2400" dirty="0"/>
              <a:t>Initially the conversion is on a one-to-one basis, or at the same share price as that paid for the preferred stock. </a:t>
            </a:r>
          </a:p>
          <a:p>
            <a:r>
              <a:rPr lang="en-US" sz="2400" dirty="0"/>
              <a:t>Anti-dilution Protection is implemented by adjusting the conversion price.</a:t>
            </a:r>
          </a:p>
          <a:p>
            <a:pPr marL="0" indent="0">
              <a:buNone/>
            </a:pPr>
            <a:r>
              <a:rPr lang="en-US" sz="2400" b="1" dirty="0"/>
              <a:t>Two common types of Anti-dilution Protection: </a:t>
            </a:r>
          </a:p>
          <a:p>
            <a:pPr marL="457200" indent="-457200">
              <a:buFont typeface="+mj-lt"/>
              <a:buAutoNum type="arabicPeriod"/>
            </a:pPr>
            <a:r>
              <a:rPr lang="en-US" sz="2400" dirty="0"/>
              <a:t>Full Ratchet</a:t>
            </a:r>
          </a:p>
          <a:p>
            <a:pPr marL="457200" indent="-457200">
              <a:buFont typeface="+mj-lt"/>
              <a:buAutoNum type="arabicPeriod"/>
            </a:pPr>
            <a:r>
              <a:rPr lang="en-US" sz="2400" dirty="0"/>
              <a:t>Weighted Average</a:t>
            </a:r>
          </a:p>
          <a:p>
            <a:endParaRPr lang="en-US" sz="24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21</a:t>
            </a:fld>
            <a:endParaRPr lang="en-US"/>
          </a:p>
        </p:txBody>
      </p:sp>
    </p:spTree>
    <p:extLst>
      <p:ext uri="{BB962C8B-B14F-4D97-AF65-F5344CB8AC3E}">
        <p14:creationId xmlns:p14="http://schemas.microsoft.com/office/powerpoint/2010/main" val="98100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Anti-dilution Protection – Type 1</a:t>
            </a:r>
            <a:r>
              <a:rPr lang="en-US" dirty="0" smtClean="0"/>
              <a:t>: </a:t>
            </a:r>
            <a:br>
              <a:rPr lang="en-US" dirty="0" smtClean="0"/>
            </a:br>
            <a:r>
              <a:rPr lang="en-US" dirty="0" smtClean="0"/>
              <a:t>Full Ratchet</a:t>
            </a:r>
            <a:endParaRPr lang="en-US" dirty="0"/>
          </a:p>
        </p:txBody>
      </p:sp>
    </p:spTree>
    <p:extLst>
      <p:ext uri="{BB962C8B-B14F-4D97-AF65-F5344CB8AC3E}">
        <p14:creationId xmlns:p14="http://schemas.microsoft.com/office/powerpoint/2010/main" val="4144210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Background</a:t>
            </a:r>
            <a:endParaRPr lang="en-US" cap="none" dirty="0"/>
          </a:p>
        </p:txBody>
      </p:sp>
      <p:sp>
        <p:nvSpPr>
          <p:cNvPr id="3" name="Content Placeholder 2"/>
          <p:cNvSpPr>
            <a:spLocks noGrp="1"/>
          </p:cNvSpPr>
          <p:nvPr>
            <p:ph idx="1"/>
          </p:nvPr>
        </p:nvSpPr>
        <p:spPr>
          <a:xfrm>
            <a:off x="457200" y="1828801"/>
            <a:ext cx="8229600" cy="1905000"/>
          </a:xfrm>
        </p:spPr>
        <p:txBody>
          <a:bodyPr/>
          <a:lstStyle/>
          <a:p>
            <a:pPr marL="0" indent="0">
              <a:buNone/>
            </a:pPr>
            <a:r>
              <a:rPr lang="en-US" dirty="0"/>
              <a:t>Full Ratchet Anti-dilution Protection gives the original investor rights to that number of shares of common stock as if </a:t>
            </a:r>
            <a:r>
              <a:rPr lang="en-US" dirty="0" smtClean="0"/>
              <a:t>she </a:t>
            </a:r>
            <a:r>
              <a:rPr lang="en-US" dirty="0"/>
              <a:t>paid the current round’s lower price</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23</a:t>
            </a:fld>
            <a:endParaRPr lang="en-US"/>
          </a:p>
        </p:txBody>
      </p:sp>
      <p:pic>
        <p:nvPicPr>
          <p:cNvPr id="1028"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733800"/>
            <a:ext cx="3182769" cy="2651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el TR 5/6 Fly R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002" y="3733402"/>
            <a:ext cx="2389598" cy="253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9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Background</a:t>
            </a:r>
            <a:endParaRPr lang="en-US" cap="none" dirty="0"/>
          </a:p>
        </p:txBody>
      </p:sp>
      <p:sp>
        <p:nvSpPr>
          <p:cNvPr id="3" name="Content Placeholder 2"/>
          <p:cNvSpPr>
            <a:spLocks noGrp="1"/>
          </p:cNvSpPr>
          <p:nvPr>
            <p:ph idx="1"/>
          </p:nvPr>
        </p:nvSpPr>
        <p:spPr/>
        <p:txBody>
          <a:bodyPr/>
          <a:lstStyle/>
          <a:p>
            <a:pPr marL="0" indent="0">
              <a:buNone/>
            </a:pPr>
            <a:endParaRPr lang="en-US" sz="2000" dirty="0" smtClean="0"/>
          </a:p>
          <a:p>
            <a:pPr marL="0" indent="0">
              <a:buNone/>
            </a:pPr>
            <a:r>
              <a:rPr lang="en-US" sz="2000" dirty="0" smtClean="0"/>
              <a:t>          </a:t>
            </a:r>
            <a:r>
              <a:rPr lang="en-US" sz="2000" b="1" dirty="0" smtClean="0"/>
              <a:t>Language </a:t>
            </a:r>
            <a:r>
              <a:rPr lang="en-US" sz="2000" b="1" dirty="0"/>
              <a:t>in a term sheet:</a:t>
            </a:r>
          </a:p>
          <a:p>
            <a:endParaRPr lang="en-US" sz="2000" dirty="0"/>
          </a:p>
          <a:p>
            <a:r>
              <a:rPr lang="en-US" sz="2000" dirty="0" smtClean="0"/>
              <a:t>If the </a:t>
            </a:r>
            <a:r>
              <a:rPr lang="en-US" sz="2000" dirty="0"/>
              <a:t>Company issues additional securities in the future at a purchase price less than the current Series A Preferred conversion price, </a:t>
            </a:r>
            <a:r>
              <a:rPr lang="en-US" sz="2000" dirty="0" smtClean="0"/>
              <a:t>the </a:t>
            </a:r>
            <a:r>
              <a:rPr lang="en-US" sz="2000" dirty="0"/>
              <a:t>conversion price </a:t>
            </a:r>
            <a:r>
              <a:rPr lang="en-US" sz="2000" dirty="0" smtClean="0"/>
              <a:t>will </a:t>
            </a:r>
            <a:r>
              <a:rPr lang="en-US" sz="2000" dirty="0"/>
              <a:t>be adjusted in accordance with the following formula:</a:t>
            </a:r>
          </a:p>
          <a:p>
            <a:r>
              <a:rPr lang="en-US" sz="2000" dirty="0"/>
              <a:t>Full-ratchet – the conversion price will be reduced to the price at which the new shares are issued.</a:t>
            </a:r>
          </a:p>
          <a:p>
            <a:endParaRPr lang="en-US" sz="2000" dirty="0"/>
          </a:p>
          <a:p>
            <a:endParaRPr lang="en-US" sz="2000" dirty="0"/>
          </a:p>
          <a:p>
            <a:pPr marL="0" indent="0" algn="r">
              <a:buNone/>
            </a:pPr>
            <a:endParaRPr lang="en-US" sz="2000" dirty="0" smtClean="0"/>
          </a:p>
          <a:p>
            <a:pPr marL="0" indent="0" algn="r">
              <a:buNone/>
            </a:pPr>
            <a:r>
              <a:rPr lang="en-US" sz="2000" i="1" dirty="0" smtClean="0"/>
              <a:t>National </a:t>
            </a:r>
            <a:r>
              <a:rPr lang="en-US" sz="2000" i="1" dirty="0"/>
              <a:t>Venture Capital Association</a:t>
            </a:r>
          </a:p>
          <a:p>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981200"/>
            <a:ext cx="838490" cy="838490"/>
          </a:xfrm>
          <a:prstGeom prst="rect">
            <a:avLst/>
          </a:prstGeom>
        </p:spPr>
      </p:pic>
    </p:spTree>
    <p:extLst>
      <p:ext uri="{BB962C8B-B14F-4D97-AF65-F5344CB8AC3E}">
        <p14:creationId xmlns:p14="http://schemas.microsoft.com/office/powerpoint/2010/main" val="3593898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First Round</a:t>
            </a:r>
            <a:endParaRPr lang="en-US" cap="none" dirty="0"/>
          </a:p>
        </p:txBody>
      </p:sp>
      <p:sp>
        <p:nvSpPr>
          <p:cNvPr id="3" name="Content Placeholder 2"/>
          <p:cNvSpPr>
            <a:spLocks noGrp="1"/>
          </p:cNvSpPr>
          <p:nvPr>
            <p:ph idx="1"/>
          </p:nvPr>
        </p:nvSpPr>
        <p:spPr/>
        <p:txBody>
          <a:bodyPr/>
          <a:lstStyle/>
          <a:p>
            <a:pPr marL="0" indent="0">
              <a:buNone/>
            </a:pPr>
            <a:r>
              <a:rPr lang="en-US" sz="1800" b="1" dirty="0"/>
              <a:t>Example</a:t>
            </a:r>
          </a:p>
          <a:p>
            <a:r>
              <a:rPr lang="en-US" sz="1800" dirty="0"/>
              <a:t>I offer to invest $400,000 in your company in exchange for 40% of it.</a:t>
            </a:r>
          </a:p>
          <a:p>
            <a:r>
              <a:rPr lang="en-US" sz="1800" dirty="0"/>
              <a:t>Since you own all 600,000 shares of your company, I am offering to buy 400,000 new shares in order to acquire 40%.</a:t>
            </a:r>
          </a:p>
          <a:p>
            <a:r>
              <a:rPr lang="en-US" sz="1800" dirty="0"/>
              <a:t>My investment of $400,000 divided by 400,000 shares that I’m buying yields a per share price of $1.00.</a:t>
            </a:r>
          </a:p>
          <a:p>
            <a:r>
              <a:rPr lang="en-US" sz="1800" dirty="0"/>
              <a:t>Since you own 600,000 shares, that means the value of the stake in your company is $600,000, which is the pre-financing value.</a:t>
            </a:r>
          </a:p>
          <a:p>
            <a:r>
              <a:rPr lang="en-US" sz="1800" dirty="0"/>
              <a:t>Adding my $400,000 to that yields a post-financing value of $1,000,000.</a:t>
            </a:r>
          </a:p>
          <a:p>
            <a:r>
              <a:rPr lang="en-US" sz="1800" dirty="0"/>
              <a:t>That is confirmed by taking the total number of outstanding shares, 1,000,000 (your 600,000 and my 400,000) and multiplying that by the share price of $1.00.</a:t>
            </a:r>
          </a:p>
          <a:p>
            <a:r>
              <a:rPr lang="en-US" sz="1800" dirty="0"/>
              <a:t>That also says that the post-financing value of your company is $1,000,000.</a:t>
            </a:r>
          </a:p>
          <a:p>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25</a:t>
            </a:fld>
            <a:endParaRPr lang="en-US"/>
          </a:p>
        </p:txBody>
      </p:sp>
    </p:spTree>
    <p:extLst>
      <p:ext uri="{BB962C8B-B14F-4D97-AF65-F5344CB8AC3E}">
        <p14:creationId xmlns:p14="http://schemas.microsoft.com/office/powerpoint/2010/main" val="154023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First Round</a:t>
            </a:r>
            <a:endParaRPr lang="en-US" cap="none"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26</a:t>
            </a:fld>
            <a:endParaRPr lang="en-US"/>
          </a:p>
        </p:txBody>
      </p:sp>
      <p:pic>
        <p:nvPicPr>
          <p:cNvPr id="6" name="Content Placeholder 5" descr="https://www.andrew.cmu.edu/user/fd0n/52%20Full%20Ratchet%20Anti-dilution_files/image00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476657" cy="3313290"/>
          </a:xfrm>
          <a:prstGeom prst="rect">
            <a:avLst/>
          </a:prstGeom>
          <a:noFill/>
          <a:ln>
            <a:noFill/>
          </a:ln>
        </p:spPr>
      </p:pic>
    </p:spTree>
    <p:extLst>
      <p:ext uri="{BB962C8B-B14F-4D97-AF65-F5344CB8AC3E}">
        <p14:creationId xmlns:p14="http://schemas.microsoft.com/office/powerpoint/2010/main" val="3602129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Second Round</a:t>
            </a:r>
            <a:endParaRPr lang="en-US" cap="none" dirty="0"/>
          </a:p>
        </p:txBody>
      </p:sp>
      <p:sp>
        <p:nvSpPr>
          <p:cNvPr id="3" name="Content Placeholder 2"/>
          <p:cNvSpPr>
            <a:spLocks noGrp="1"/>
          </p:cNvSpPr>
          <p:nvPr>
            <p:ph idx="1"/>
          </p:nvPr>
        </p:nvSpPr>
        <p:spPr/>
        <p:txBody>
          <a:bodyPr/>
          <a:lstStyle/>
          <a:p>
            <a:pPr marL="0" indent="0">
              <a:buNone/>
            </a:pPr>
            <a:r>
              <a:rPr lang="en-US" sz="2000" b="1" dirty="0"/>
              <a:t>Without anti-dilution protection, the deal would proceed:</a:t>
            </a:r>
          </a:p>
          <a:p>
            <a:r>
              <a:rPr lang="en-US" sz="2000" dirty="0"/>
              <a:t>The new investor offers to invest $500,000 for 50% of your company.</a:t>
            </a:r>
          </a:p>
          <a:p>
            <a:r>
              <a:rPr lang="en-US" sz="2000" dirty="0"/>
              <a:t>If 50% of the company is worth $500,000, then the total company must be worth $1,000,000.</a:t>
            </a:r>
          </a:p>
          <a:p>
            <a:r>
              <a:rPr lang="en-US" sz="2000" dirty="0"/>
              <a:t>Since there are 1,000,000 shares outstanding today and they will represent 50% of the company after the financing, then the new investor is buying 1,000,000 shares.</a:t>
            </a:r>
          </a:p>
          <a:p>
            <a:r>
              <a:rPr lang="en-US" sz="2000" dirty="0"/>
              <a:t>The $500,000 investment divided by 1,000,000 shares yields a share price of $0.50.</a:t>
            </a:r>
          </a:p>
          <a:p>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27</a:t>
            </a:fld>
            <a:endParaRPr lang="en-US"/>
          </a:p>
        </p:txBody>
      </p:sp>
      <p:sp>
        <p:nvSpPr>
          <p:cNvPr id="6" name="TextBox 5"/>
          <p:cNvSpPr txBox="1"/>
          <p:nvPr/>
        </p:nvSpPr>
        <p:spPr>
          <a:xfrm>
            <a:off x="5075670" y="6126163"/>
            <a:ext cx="4068330" cy="369332"/>
          </a:xfrm>
          <a:prstGeom prst="rect">
            <a:avLst/>
          </a:prstGeom>
          <a:noFill/>
        </p:spPr>
        <p:txBody>
          <a:bodyPr wrap="square" rtlCol="0">
            <a:spAutoFit/>
          </a:bodyPr>
          <a:lstStyle/>
          <a:p>
            <a:r>
              <a:rPr lang="en-US" i="1" dirty="0"/>
              <a:t>National Venture Capital Association</a:t>
            </a:r>
            <a:endParaRPr lang="en-US" dirty="0"/>
          </a:p>
        </p:txBody>
      </p:sp>
    </p:spTree>
    <p:extLst>
      <p:ext uri="{BB962C8B-B14F-4D97-AF65-F5344CB8AC3E}">
        <p14:creationId xmlns:p14="http://schemas.microsoft.com/office/powerpoint/2010/main" val="323229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Second Round</a:t>
            </a:r>
            <a:endParaRPr lang="en-US" cap="none" dirty="0"/>
          </a:p>
        </p:txBody>
      </p:sp>
      <p:sp>
        <p:nvSpPr>
          <p:cNvPr id="3" name="Content Placeholder 2"/>
          <p:cNvSpPr>
            <a:spLocks noGrp="1"/>
          </p:cNvSpPr>
          <p:nvPr>
            <p:ph idx="1"/>
          </p:nvPr>
        </p:nvSpPr>
        <p:spPr/>
        <p:txBody>
          <a:bodyPr/>
          <a:lstStyle/>
          <a:p>
            <a:r>
              <a:rPr lang="en-US" sz="1600" dirty="0"/>
              <a:t>I paid $1.00 per share, the 400,000 shares that I paid $400,000 for are now worth $200,000 (400,000 shares X $0.50 per share).</a:t>
            </a:r>
          </a:p>
          <a:p>
            <a:r>
              <a:rPr lang="en-US" sz="1600" dirty="0"/>
              <a:t>The value of my investment has been diluted</a:t>
            </a:r>
            <a:r>
              <a:rPr lang="en-US" sz="1600" dirty="0" smtClean="0"/>
              <a:t>. From $1.00 to $0.50.</a:t>
            </a:r>
            <a:endParaRPr lang="en-US" sz="1600" dirty="0"/>
          </a:p>
          <a:p>
            <a:r>
              <a:rPr lang="en-US" sz="1600" dirty="0" smtClean="0"/>
              <a:t>Worse, the </a:t>
            </a:r>
            <a:r>
              <a:rPr lang="en-US" sz="1600" dirty="0"/>
              <a:t>percentage of the company I own has decreased (been diluted) from 40% to 20%.</a:t>
            </a:r>
          </a:p>
          <a:p>
            <a:r>
              <a:rPr lang="en-US" sz="1600" dirty="0"/>
              <a:t>By the same reasoning, </a:t>
            </a:r>
            <a:r>
              <a:rPr lang="en-US" sz="1600" dirty="0" smtClean="0"/>
              <a:t>founder’s </a:t>
            </a:r>
            <a:r>
              <a:rPr lang="en-US" sz="1600" dirty="0"/>
              <a:t>equity stake is now worth only $300,000, and the Company only got $500,000 of investor’s money to keep the business alive.</a:t>
            </a:r>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28</a:t>
            </a:fld>
            <a:endParaRPr lang="en-US"/>
          </a:p>
        </p:txBody>
      </p:sp>
      <p:pic>
        <p:nvPicPr>
          <p:cNvPr id="6" name="Picture 5" descr="https://www.andrew.cmu.edu/user/fd0n/52%20Full%20Ratchet%20Anti-dilution_files/image006.png"/>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41584"/>
            <a:ext cx="5307282" cy="2887816"/>
          </a:xfrm>
          <a:prstGeom prst="rect">
            <a:avLst/>
          </a:prstGeom>
          <a:noFill/>
          <a:ln>
            <a:noFill/>
          </a:ln>
        </p:spPr>
      </p:pic>
      <p:pic>
        <p:nvPicPr>
          <p:cNvPr id="8" name="Picture 7"/>
          <p:cNvPicPr>
            <a:picLocks noChangeAspect="1"/>
          </p:cNvPicPr>
          <p:nvPr/>
        </p:nvPicPr>
        <p:blipFill>
          <a:blip r:embed="rId3"/>
          <a:stretch>
            <a:fillRect/>
          </a:stretch>
        </p:blipFill>
        <p:spPr>
          <a:xfrm>
            <a:off x="628650" y="4114800"/>
            <a:ext cx="2495550" cy="1828800"/>
          </a:xfrm>
          <a:prstGeom prst="rect">
            <a:avLst/>
          </a:prstGeom>
        </p:spPr>
      </p:pic>
    </p:spTree>
    <p:extLst>
      <p:ext uri="{BB962C8B-B14F-4D97-AF65-F5344CB8AC3E}">
        <p14:creationId xmlns:p14="http://schemas.microsoft.com/office/powerpoint/2010/main" val="3985677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1034"/>
            <a:ext cx="8153400" cy="545766"/>
          </a:xfrm>
        </p:spPr>
        <p:txBody>
          <a:bodyPr/>
          <a:lstStyle/>
          <a:p>
            <a:r>
              <a:rPr lang="en-US" dirty="0" smtClean="0"/>
              <a:t>Without Anti-dilution Protection</a:t>
            </a:r>
            <a:br>
              <a:rPr lang="en-US" dirty="0" smtClean="0"/>
            </a:br>
            <a:r>
              <a:rPr lang="en-US" sz="1100" dirty="0" smtClean="0"/>
              <a:t>graphic</a:t>
            </a:r>
            <a:r>
              <a:rPr lang="en-US" sz="1100" dirty="0"/>
              <a:t>: https://</a:t>
            </a:r>
            <a:r>
              <a:rPr lang="en-US" sz="1100" dirty="0" smtClean="0"/>
              <a:t>techcrunch.com/2019/06/04/dilution-the-good-the-bad-and-the-ugly</a:t>
            </a:r>
            <a:endParaRPr lang="en-US" dirty="0"/>
          </a:p>
        </p:txBody>
      </p:sp>
      <p:sp>
        <p:nvSpPr>
          <p:cNvPr id="3" name="Text Placeholder 2"/>
          <p:cNvSpPr>
            <a:spLocks noGrp="1"/>
          </p:cNvSpPr>
          <p:nvPr>
            <p:ph type="body" idx="1"/>
          </p:nvPr>
        </p:nvSpPr>
        <p:spPr>
          <a:xfrm>
            <a:off x="457200" y="1219201"/>
            <a:ext cx="4040188" cy="304799"/>
          </a:xfrm>
        </p:spPr>
        <p:txBody>
          <a:bodyPr/>
          <a:lstStyle/>
          <a:p>
            <a:r>
              <a:rPr lang="en-US" dirty="0" smtClean="0"/>
              <a:t>The First Round:</a:t>
            </a:r>
            <a:endParaRPr lang="en-US" dirty="0"/>
          </a:p>
        </p:txBody>
      </p:sp>
      <p:sp>
        <p:nvSpPr>
          <p:cNvPr id="5" name="Text Placeholder 4"/>
          <p:cNvSpPr>
            <a:spLocks noGrp="1"/>
          </p:cNvSpPr>
          <p:nvPr>
            <p:ph type="body" sz="quarter" idx="3"/>
          </p:nvPr>
        </p:nvSpPr>
        <p:spPr>
          <a:xfrm>
            <a:off x="4645025" y="1219202"/>
            <a:ext cx="4041775" cy="336744"/>
          </a:xfrm>
        </p:spPr>
        <p:txBody>
          <a:bodyPr/>
          <a:lstStyle/>
          <a:p>
            <a:r>
              <a:rPr lang="en-US" dirty="0" smtClean="0"/>
              <a:t>The Second Round:</a:t>
            </a:r>
            <a:endParaRPr lang="en-US" dirty="0"/>
          </a:p>
        </p:txBody>
      </p:sp>
      <p:sp>
        <p:nvSpPr>
          <p:cNvPr id="7" name="Footer Placeholder 6"/>
          <p:cNvSpPr>
            <a:spLocks noGrp="1"/>
          </p:cNvSpPr>
          <p:nvPr>
            <p:ph type="ftr" sz="quarter" idx="11"/>
          </p:nvPr>
        </p:nvSpPr>
        <p:spPr/>
        <p:txBody>
          <a:bodyPr/>
          <a:lstStyle/>
          <a:p>
            <a:pPr>
              <a:defRPr/>
            </a:pPr>
            <a:r>
              <a:rPr lang="en-US" smtClean="0"/>
              <a:t>klgates.com</a:t>
            </a:r>
            <a:endParaRPr lang="en-US"/>
          </a:p>
        </p:txBody>
      </p:sp>
      <p:sp>
        <p:nvSpPr>
          <p:cNvPr id="8" name="Slide Number Placeholder 7"/>
          <p:cNvSpPr>
            <a:spLocks noGrp="1"/>
          </p:cNvSpPr>
          <p:nvPr>
            <p:ph type="sldNum" sz="quarter" idx="12"/>
          </p:nvPr>
        </p:nvSpPr>
        <p:spPr/>
        <p:txBody>
          <a:bodyPr/>
          <a:lstStyle/>
          <a:p>
            <a:pPr>
              <a:defRPr/>
            </a:pPr>
            <a:fld id="{78599E8B-9BC9-4EC4-83DB-29868715FA8D}" type="slidenum">
              <a:rPr lang="en-US" smtClean="0"/>
              <a:pPr>
                <a:defRPr/>
              </a:pPr>
              <a:t>29</a:t>
            </a:fld>
            <a:endParaRPr lang="en-US"/>
          </a:p>
        </p:txBody>
      </p:sp>
      <p:pic>
        <p:nvPicPr>
          <p:cNvPr id="9" name="Picture 8" descr="https://www.andrew.cmu.edu/user/fd0n/52%20Full%20Ratchet%20Anti-dilution_files/image003.png"/>
          <p:cNvPicPr/>
          <p:nvPr/>
        </p:nvPicPr>
        <p:blipFill>
          <a:blip r:embed="rId3">
            <a:extLst>
              <a:ext uri="{28A0092B-C50C-407E-A947-70E740481C1C}">
                <a14:useLocalDpi xmlns:a14="http://schemas.microsoft.com/office/drawing/2010/main" val="0"/>
              </a:ext>
            </a:extLst>
          </a:blip>
          <a:srcRect/>
          <a:stretch>
            <a:fillRect/>
          </a:stretch>
        </p:blipFill>
        <p:spPr bwMode="auto">
          <a:xfrm>
            <a:off x="205112" y="1597419"/>
            <a:ext cx="4365281" cy="2250212"/>
          </a:xfrm>
          <a:prstGeom prst="rect">
            <a:avLst/>
          </a:prstGeom>
          <a:noFill/>
          <a:ln>
            <a:noFill/>
          </a:ln>
        </p:spPr>
      </p:pic>
      <p:sp>
        <p:nvSpPr>
          <p:cNvPr id="10" name="Rectangle 9"/>
          <p:cNvSpPr/>
          <p:nvPr/>
        </p:nvSpPr>
        <p:spPr>
          <a:xfrm>
            <a:off x="3165423" y="2438402"/>
            <a:ext cx="1373594" cy="228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s://www.andrew.cmu.edu/user/fd0n/52%20Full%20Ratchet%20Anti-dilution_files/image006.png"/>
          <p:cNvPicPr/>
          <p:nvPr/>
        </p:nvPicPr>
        <p:blipFill>
          <a:blip r:embed="rId4">
            <a:extLst>
              <a:ext uri="{28A0092B-C50C-407E-A947-70E740481C1C}">
                <a14:useLocalDpi xmlns:a14="http://schemas.microsoft.com/office/drawing/2010/main" val="0"/>
              </a:ext>
            </a:extLst>
          </a:blip>
          <a:srcRect/>
          <a:stretch>
            <a:fillRect/>
          </a:stretch>
        </p:blipFill>
        <p:spPr bwMode="auto">
          <a:xfrm>
            <a:off x="4497388" y="1606946"/>
            <a:ext cx="4389697" cy="2331164"/>
          </a:xfrm>
          <a:prstGeom prst="rect">
            <a:avLst/>
          </a:prstGeom>
          <a:noFill/>
          <a:ln>
            <a:noFill/>
          </a:ln>
        </p:spPr>
      </p:pic>
      <p:sp>
        <p:nvSpPr>
          <p:cNvPr id="12" name="Rectangle 11"/>
          <p:cNvSpPr/>
          <p:nvPr/>
        </p:nvSpPr>
        <p:spPr>
          <a:xfrm>
            <a:off x="7530704" y="2438402"/>
            <a:ext cx="1245393" cy="228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48400" y="3124201"/>
            <a:ext cx="609600" cy="228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Good-The-Bad-and-The-Ugly-Dilution-v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970056"/>
            <a:ext cx="7010400" cy="245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74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a:t>
            </a:fld>
            <a:endParaRPr lang="en-US"/>
          </a:p>
        </p:txBody>
      </p:sp>
      <p:pic>
        <p:nvPicPr>
          <p:cNvPr id="6" name="Picture 5"/>
          <p:cNvPicPr>
            <a:picLocks noChangeAspect="1"/>
          </p:cNvPicPr>
          <p:nvPr/>
        </p:nvPicPr>
        <p:blipFill>
          <a:blip r:embed="rId2"/>
          <a:stretch>
            <a:fillRect/>
          </a:stretch>
        </p:blipFill>
        <p:spPr>
          <a:xfrm>
            <a:off x="1219200" y="457200"/>
            <a:ext cx="7086600" cy="6031472"/>
          </a:xfrm>
          <a:prstGeom prst="rect">
            <a:avLst/>
          </a:prstGeom>
          <a:effectLst/>
        </p:spPr>
      </p:pic>
    </p:spTree>
    <p:extLst>
      <p:ext uri="{BB962C8B-B14F-4D97-AF65-F5344CB8AC3E}">
        <p14:creationId xmlns:p14="http://schemas.microsoft.com/office/powerpoint/2010/main" val="3342083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cap="none" dirty="0" smtClean="0"/>
              <a:t>The</a:t>
            </a:r>
            <a:r>
              <a:rPr lang="en-US" dirty="0" smtClean="0"/>
              <a:t> </a:t>
            </a:r>
            <a:r>
              <a:rPr lang="en-US" cap="none" dirty="0"/>
              <a:t>a</a:t>
            </a:r>
            <a:r>
              <a:rPr lang="en-US" cap="none" dirty="0" smtClean="0"/>
              <a:t>djustment</a:t>
            </a:r>
            <a:r>
              <a:rPr lang="en-US" dirty="0" smtClean="0"/>
              <a:t> – Step 1</a:t>
            </a:r>
            <a:endParaRPr lang="en-US" dirty="0"/>
          </a:p>
        </p:txBody>
      </p:sp>
      <p:sp>
        <p:nvSpPr>
          <p:cNvPr id="10" name="Content Placeholder 9"/>
          <p:cNvSpPr>
            <a:spLocks noGrp="1"/>
          </p:cNvSpPr>
          <p:nvPr>
            <p:ph idx="1"/>
          </p:nvPr>
        </p:nvSpPr>
        <p:spPr/>
        <p:txBody>
          <a:bodyPr/>
          <a:lstStyle/>
          <a:p>
            <a:pPr marL="0" indent="0">
              <a:buNone/>
            </a:pPr>
            <a:r>
              <a:rPr lang="en-US" sz="1800" b="1" u="sng" dirty="0"/>
              <a:t>With</a:t>
            </a:r>
            <a:r>
              <a:rPr lang="en-US" sz="1800" b="1" dirty="0"/>
              <a:t> anti-dilution protection, the deal would proceed:</a:t>
            </a:r>
          </a:p>
          <a:p>
            <a:r>
              <a:rPr lang="en-US" sz="1800" b="1" dirty="0"/>
              <a:t>The new investor offers to invest $500,000 for 50% of your company.</a:t>
            </a:r>
          </a:p>
          <a:p>
            <a:r>
              <a:rPr lang="en-US" sz="1800" dirty="0"/>
              <a:t>If 50% of the company is worth $500,000, then the total company must be worth $1,000,000.</a:t>
            </a:r>
          </a:p>
          <a:p>
            <a:r>
              <a:rPr lang="en-US" sz="1800" dirty="0"/>
              <a:t>Since there are 1,000,000 shares outstanding today and they will represent 50% of the company after the financing, then the new investor is buying 1,000,000 shares.</a:t>
            </a:r>
          </a:p>
          <a:p>
            <a:r>
              <a:rPr lang="en-US" sz="1800" b="1" dirty="0"/>
              <a:t>The $500,000 investment divided by 1,000,000 shares yields a share price of $0.50.</a:t>
            </a:r>
          </a:p>
          <a:p>
            <a:r>
              <a:rPr lang="en-US" sz="1800" dirty="0"/>
              <a:t>While I paid $1.00 per share, the new round will reduce that price to $0.50. </a:t>
            </a:r>
          </a:p>
          <a:p>
            <a:r>
              <a:rPr lang="en-US" sz="1800" b="1" dirty="0"/>
              <a:t>In addition to the original 400,000 shares for which I paid $400,000, I will receive an additional 400,000 shares, bringing my total shares to 800,000</a:t>
            </a:r>
            <a:r>
              <a:rPr lang="en-US" sz="1800" dirty="0"/>
              <a:t> ($400,000 divided by $0.50 per share</a:t>
            </a:r>
            <a:r>
              <a:rPr lang="en-US" sz="1800" dirty="0" smtClean="0"/>
              <a:t>).</a:t>
            </a:r>
            <a:endParaRPr lang="en-US" sz="1800" dirty="0"/>
          </a:p>
        </p:txBody>
      </p:sp>
      <p:sp>
        <p:nvSpPr>
          <p:cNvPr id="7" name="Footer Placeholder 6"/>
          <p:cNvSpPr>
            <a:spLocks noGrp="1"/>
          </p:cNvSpPr>
          <p:nvPr>
            <p:ph type="ftr" sz="quarter" idx="4294967295"/>
          </p:nvPr>
        </p:nvSpPr>
        <p:spPr>
          <a:xfrm>
            <a:off x="0" y="6629400"/>
            <a:ext cx="2895600" cy="193675"/>
          </a:xfrm>
        </p:spPr>
        <p:txBody>
          <a:bodyPr/>
          <a:lstStyle/>
          <a:p>
            <a:pPr>
              <a:defRPr/>
            </a:pPr>
            <a:r>
              <a:rPr lang="en-US" smtClean="0"/>
              <a:t>klgates.com</a:t>
            </a:r>
            <a:endParaRPr lang="en-US"/>
          </a:p>
        </p:txBody>
      </p:sp>
      <p:sp>
        <p:nvSpPr>
          <p:cNvPr id="8" name="Slide Number Placeholder 7"/>
          <p:cNvSpPr>
            <a:spLocks noGrp="1"/>
          </p:cNvSpPr>
          <p:nvPr>
            <p:ph type="sldNum" sz="quarter" idx="4294967295"/>
          </p:nvPr>
        </p:nvSpPr>
        <p:spPr>
          <a:xfrm>
            <a:off x="7010400" y="6629400"/>
            <a:ext cx="2133600" cy="193675"/>
          </a:xfrm>
        </p:spPr>
        <p:txBody>
          <a:bodyPr/>
          <a:lstStyle/>
          <a:p>
            <a:pPr>
              <a:defRPr/>
            </a:pPr>
            <a:fld id="{78599E8B-9BC9-4EC4-83DB-29868715FA8D}" type="slidenum">
              <a:rPr lang="en-US" smtClean="0"/>
              <a:pPr>
                <a:defRPr/>
              </a:pPr>
              <a:t>30</a:t>
            </a:fld>
            <a:endParaRPr lang="en-US"/>
          </a:p>
        </p:txBody>
      </p:sp>
    </p:spTree>
    <p:extLst>
      <p:ext uri="{BB962C8B-B14F-4D97-AF65-F5344CB8AC3E}">
        <p14:creationId xmlns:p14="http://schemas.microsoft.com/office/powerpoint/2010/main" val="3688603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cap="none" dirty="0" smtClean="0"/>
              <a:t>The adjustment – step 1</a:t>
            </a:r>
            <a:endParaRPr lang="en-US" cap="none" dirty="0"/>
          </a:p>
        </p:txBody>
      </p:sp>
      <p:sp>
        <p:nvSpPr>
          <p:cNvPr id="3" name="Content Placeholder 2"/>
          <p:cNvSpPr>
            <a:spLocks noGrp="1"/>
          </p:cNvSpPr>
          <p:nvPr>
            <p:ph idx="1"/>
          </p:nvPr>
        </p:nvSpPr>
        <p:spPr>
          <a:xfrm>
            <a:off x="457200" y="4953000"/>
            <a:ext cx="8229600" cy="1173163"/>
          </a:xfrm>
        </p:spPr>
        <p:txBody>
          <a:bodyPr/>
          <a:lstStyle/>
          <a:p>
            <a:pPr marL="0" indent="0">
              <a:buNone/>
            </a:pPr>
            <a:r>
              <a:rPr lang="en-US" sz="2400" dirty="0"/>
              <a:t>By issuing an additional 400,000 shares, the total number of shares has increased as well. The new investor would </a:t>
            </a:r>
            <a:r>
              <a:rPr lang="en-US" sz="2400" dirty="0" smtClean="0"/>
              <a:t>own only </a:t>
            </a:r>
            <a:r>
              <a:rPr lang="en-US" sz="2400" dirty="0"/>
              <a:t>42</a:t>
            </a:r>
            <a:r>
              <a:rPr lang="en-US" sz="2400" dirty="0" smtClean="0"/>
              <a:t>%. Should we stop here? </a:t>
            </a:r>
            <a:endParaRPr lang="en-US" sz="24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31</a:t>
            </a:fld>
            <a:endParaRPr lang="en-US"/>
          </a:p>
        </p:txBody>
      </p:sp>
      <p:grpSp>
        <p:nvGrpSpPr>
          <p:cNvPr id="8" name="Group 7"/>
          <p:cNvGrpSpPr/>
          <p:nvPr/>
        </p:nvGrpSpPr>
        <p:grpSpPr>
          <a:xfrm>
            <a:off x="1297900" y="1680386"/>
            <a:ext cx="6152788" cy="3257374"/>
            <a:chOff x="1297900" y="1680386"/>
            <a:chExt cx="6152788" cy="3257374"/>
          </a:xfrm>
        </p:grpSpPr>
        <p:pic>
          <p:nvPicPr>
            <p:cNvPr id="6" name="Picture 5" descr="https://www.andrew.cmu.edu/user/fd0n/52%20Full%20Ratchet%20Anti-dilution_files/image009.png"/>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80386"/>
              <a:ext cx="5916961" cy="3257374"/>
            </a:xfrm>
            <a:prstGeom prst="rect">
              <a:avLst/>
            </a:prstGeom>
            <a:noFill/>
            <a:ln>
              <a:noFill/>
            </a:ln>
          </p:spPr>
        </p:pic>
        <p:sp>
          <p:nvSpPr>
            <p:cNvPr id="7" name="Rectangle 6"/>
            <p:cNvSpPr/>
            <p:nvPr/>
          </p:nvSpPr>
          <p:spPr>
            <a:xfrm>
              <a:off x="1297900" y="3204127"/>
              <a:ext cx="6152788" cy="21735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4452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adjustment – Step 2</a:t>
            </a:r>
            <a:endParaRPr lang="en-US" cap="none" dirty="0"/>
          </a:p>
        </p:txBody>
      </p:sp>
      <p:sp>
        <p:nvSpPr>
          <p:cNvPr id="3" name="Content Placeholder 2"/>
          <p:cNvSpPr>
            <a:spLocks noGrp="1"/>
          </p:cNvSpPr>
          <p:nvPr>
            <p:ph idx="1"/>
          </p:nvPr>
        </p:nvSpPr>
        <p:spPr>
          <a:xfrm>
            <a:off x="457200" y="1828801"/>
            <a:ext cx="8229600" cy="2286000"/>
          </a:xfrm>
        </p:spPr>
        <p:txBody>
          <a:bodyPr/>
          <a:lstStyle/>
          <a:p>
            <a:pPr marL="0" indent="0">
              <a:buNone/>
            </a:pPr>
            <a:r>
              <a:rPr lang="en-US" sz="1600" b="1" dirty="0"/>
              <a:t>Remember the first element of the deal:</a:t>
            </a:r>
          </a:p>
          <a:p>
            <a:r>
              <a:rPr lang="en-US" sz="1600" b="1" dirty="0"/>
              <a:t>The new investor offers to invest $500,000 for 50% of your company.</a:t>
            </a:r>
          </a:p>
          <a:p>
            <a:r>
              <a:rPr lang="en-US" sz="1600" dirty="0"/>
              <a:t>If 50% of the company is worth $500,000, then the total company must be worth $1,000,000.</a:t>
            </a:r>
          </a:p>
          <a:p>
            <a:r>
              <a:rPr lang="en-US" sz="1600" dirty="0"/>
              <a:t>Since there are 1,400,000 shares outstanding, including those created by my anti-dilution protection, the new investor must buy 1,400,000 shares to purchase 50%.</a:t>
            </a:r>
          </a:p>
          <a:p>
            <a:r>
              <a:rPr lang="en-US" sz="1600" b="1" dirty="0"/>
              <a:t>The $500,000 investment divided by 1,400,000 shares yields a share price of $0.36.</a:t>
            </a:r>
          </a:p>
          <a:p>
            <a:endParaRPr lang="en-US" sz="16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32</a:t>
            </a:fld>
            <a:endParaRPr lang="en-US"/>
          </a:p>
        </p:txBody>
      </p:sp>
      <p:pic>
        <p:nvPicPr>
          <p:cNvPr id="6" name="Picture 5" descr="https://www.andrew.cmu.edu/user/fd0n/52%20Full%20Ratchet%20Anti-dilution_files/image012.png"/>
          <p:cNvPicPr/>
          <p:nvPr/>
        </p:nvPicPr>
        <p:blipFill rotWithShape="1">
          <a:blip r:embed="rId3">
            <a:extLst>
              <a:ext uri="{28A0092B-C50C-407E-A947-70E740481C1C}">
                <a14:useLocalDpi xmlns:a14="http://schemas.microsoft.com/office/drawing/2010/main" val="0"/>
              </a:ext>
            </a:extLst>
          </a:blip>
          <a:srcRect b="4946"/>
          <a:stretch/>
        </p:blipFill>
        <p:spPr bwMode="auto">
          <a:xfrm>
            <a:off x="3299817" y="3810000"/>
            <a:ext cx="5386983" cy="2736864"/>
          </a:xfrm>
          <a:prstGeom prst="rect">
            <a:avLst/>
          </a:prstGeom>
          <a:noFill/>
          <a:ln>
            <a:noFill/>
          </a:ln>
        </p:spPr>
      </p:pic>
      <p:sp>
        <p:nvSpPr>
          <p:cNvPr id="7" name="Rectangle 6"/>
          <p:cNvSpPr/>
          <p:nvPr/>
        </p:nvSpPr>
        <p:spPr>
          <a:xfrm>
            <a:off x="3131516" y="5711035"/>
            <a:ext cx="5585264" cy="21735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036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adjustment – Step 3</a:t>
            </a:r>
            <a:endParaRPr lang="en-US" cap="none" dirty="0"/>
          </a:p>
        </p:txBody>
      </p:sp>
      <p:sp>
        <p:nvSpPr>
          <p:cNvPr id="3" name="Content Placeholder 2"/>
          <p:cNvSpPr>
            <a:spLocks noGrp="1"/>
          </p:cNvSpPr>
          <p:nvPr>
            <p:ph idx="1"/>
          </p:nvPr>
        </p:nvSpPr>
        <p:spPr>
          <a:xfrm>
            <a:off x="457200" y="1828801"/>
            <a:ext cx="8229600" cy="1981200"/>
          </a:xfrm>
        </p:spPr>
        <p:txBody>
          <a:bodyPr/>
          <a:lstStyle/>
          <a:p>
            <a:pPr marL="0" indent="0">
              <a:buNone/>
            </a:pPr>
            <a:r>
              <a:rPr lang="en-US" sz="1800" b="1" u="sng" dirty="0"/>
              <a:t>With</a:t>
            </a:r>
            <a:r>
              <a:rPr lang="en-US" sz="1800" b="1" dirty="0"/>
              <a:t> the share price having dropped to $0.36, my anti-dilution protection needs to be recalculated</a:t>
            </a:r>
          </a:p>
          <a:p>
            <a:r>
              <a:rPr lang="en-US" sz="1800" dirty="0"/>
              <a:t>Since the price per share this round is $0.36, in addition to the original 400,000 shares for which I paid $400,000, I will receive an additional 720,000 shares, bringing my total shares to 1,120,000 ($400,000 divided by $0.36 per share).</a:t>
            </a:r>
          </a:p>
          <a:p>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33</a:t>
            </a:fld>
            <a:endParaRPr lang="en-US"/>
          </a:p>
        </p:txBody>
      </p:sp>
      <p:pic>
        <p:nvPicPr>
          <p:cNvPr id="6" name="Picture 5" descr="https://www.andrew.cmu.edu/user/fd0n/52%20Full%20Ratchet%20Anti-dilution_files/image012.png"/>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95073"/>
            <a:ext cx="5830664" cy="3226707"/>
          </a:xfrm>
          <a:prstGeom prst="rect">
            <a:avLst/>
          </a:prstGeom>
          <a:noFill/>
          <a:ln>
            <a:noFill/>
          </a:ln>
        </p:spPr>
      </p:pic>
    </p:spTree>
    <p:extLst>
      <p:ext uri="{BB962C8B-B14F-4D97-AF65-F5344CB8AC3E}">
        <p14:creationId xmlns:p14="http://schemas.microsoft.com/office/powerpoint/2010/main" val="3127425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adjustment – Step 4</a:t>
            </a:r>
            <a:endParaRPr lang="en-US" cap="none" dirty="0"/>
          </a:p>
        </p:txBody>
      </p:sp>
      <p:sp>
        <p:nvSpPr>
          <p:cNvPr id="3" name="Content Placeholder 2"/>
          <p:cNvSpPr>
            <a:spLocks noGrp="1"/>
          </p:cNvSpPr>
          <p:nvPr>
            <p:ph idx="1"/>
          </p:nvPr>
        </p:nvSpPr>
        <p:spPr>
          <a:xfrm>
            <a:off x="457200" y="1828800"/>
            <a:ext cx="3810000" cy="4038599"/>
          </a:xfrm>
        </p:spPr>
        <p:txBody>
          <a:bodyPr/>
          <a:lstStyle/>
          <a:p>
            <a:r>
              <a:rPr lang="en-US" sz="2000" dirty="0"/>
              <a:t>When I get additional shares from anti-dilution protection, the investor’s ownership drops to less than 50%.</a:t>
            </a:r>
          </a:p>
          <a:p>
            <a:r>
              <a:rPr lang="en-US" sz="2000" dirty="0"/>
              <a:t>The share price is reduced so that the investor is buying enough shares to own 50%.</a:t>
            </a:r>
          </a:p>
          <a:p>
            <a:r>
              <a:rPr lang="en-US" sz="2000" dirty="0"/>
              <a:t>The lower price means I get more shares. That lowers the investor’s share price. And on and on</a:t>
            </a:r>
            <a:r>
              <a:rPr lang="en-US" sz="2000" dirty="0" smtClean="0"/>
              <a:t>…</a:t>
            </a:r>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34</a:t>
            </a:fld>
            <a:endParaRPr lang="en-US"/>
          </a:p>
        </p:txBody>
      </p:sp>
      <p:pic>
        <p:nvPicPr>
          <p:cNvPr id="2050" name="Picture 2" descr="Angel investing deal te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610067" cy="2651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81800" y="4876800"/>
            <a:ext cx="1781267" cy="276999"/>
          </a:xfrm>
          <a:prstGeom prst="rect">
            <a:avLst/>
          </a:prstGeom>
          <a:noFill/>
        </p:spPr>
        <p:txBody>
          <a:bodyPr wrap="square" rtlCol="0">
            <a:spAutoFit/>
          </a:bodyPr>
          <a:lstStyle/>
          <a:p>
            <a:r>
              <a:rPr lang="en-US" sz="1200" dirty="0" smtClean="0"/>
              <a:t>Image by Eric </a:t>
            </a:r>
            <a:r>
              <a:rPr lang="en-US" sz="1200" dirty="0" err="1" smtClean="0"/>
              <a:t>Drost</a:t>
            </a:r>
            <a:endParaRPr lang="en-US" sz="1200" dirty="0"/>
          </a:p>
        </p:txBody>
      </p:sp>
    </p:spTree>
    <p:extLst>
      <p:ext uri="{BB962C8B-B14F-4D97-AF65-F5344CB8AC3E}">
        <p14:creationId xmlns:p14="http://schemas.microsoft.com/office/powerpoint/2010/main" val="1467486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Investor Outcome</a:t>
            </a:r>
            <a:endParaRPr lang="en-US" cap="none" dirty="0"/>
          </a:p>
        </p:txBody>
      </p:sp>
      <p:sp>
        <p:nvSpPr>
          <p:cNvPr id="3" name="Content Placeholder 2"/>
          <p:cNvSpPr>
            <a:spLocks noGrp="1"/>
          </p:cNvSpPr>
          <p:nvPr>
            <p:ph idx="1"/>
          </p:nvPr>
        </p:nvSpPr>
        <p:spPr>
          <a:xfrm>
            <a:off x="457200" y="1828801"/>
            <a:ext cx="8229600" cy="1447800"/>
          </a:xfrm>
        </p:spPr>
        <p:txBody>
          <a:bodyPr/>
          <a:lstStyle/>
          <a:p>
            <a:r>
              <a:rPr lang="en-US" sz="2000" dirty="0"/>
              <a:t>The share price drops all the way to less than $0.17.</a:t>
            </a:r>
          </a:p>
          <a:p>
            <a:r>
              <a:rPr lang="en-US" sz="2000" dirty="0"/>
              <a:t>The new investor buys 3,000,012 shares.</a:t>
            </a:r>
          </a:p>
          <a:p>
            <a:r>
              <a:rPr lang="en-US" sz="2000" dirty="0"/>
              <a:t>I get 2,000,010 shares as a result of Full Ratchet anti-dilution protection</a:t>
            </a:r>
            <a:r>
              <a:rPr lang="en-US" sz="2000" dirty="0" smtClean="0"/>
              <a:t>.</a:t>
            </a:r>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35</a:t>
            </a:fld>
            <a:endParaRPr lang="en-US"/>
          </a:p>
        </p:txBody>
      </p:sp>
      <p:pic>
        <p:nvPicPr>
          <p:cNvPr id="6" name="Picture 5" descr="https://www.andrew.cmu.edu/user/fd0n/52%20Full%20Ratchet%20Anti-dilution_files/image018.png"/>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1800"/>
            <a:ext cx="5600701" cy="3313794"/>
          </a:xfrm>
          <a:prstGeom prst="rect">
            <a:avLst/>
          </a:prstGeom>
          <a:noFill/>
          <a:ln>
            <a:noFill/>
          </a:ln>
        </p:spPr>
      </p:pic>
    </p:spTree>
    <p:extLst>
      <p:ext uri="{BB962C8B-B14F-4D97-AF65-F5344CB8AC3E}">
        <p14:creationId xmlns:p14="http://schemas.microsoft.com/office/powerpoint/2010/main" val="2339603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Your Outcome</a:t>
            </a:r>
            <a:endParaRPr lang="en-US" cap="none" dirty="0"/>
          </a:p>
        </p:txBody>
      </p:sp>
      <p:sp>
        <p:nvSpPr>
          <p:cNvPr id="3" name="Content Placeholder 2"/>
          <p:cNvSpPr>
            <a:spLocks noGrp="1"/>
          </p:cNvSpPr>
          <p:nvPr>
            <p:ph idx="1"/>
          </p:nvPr>
        </p:nvSpPr>
        <p:spPr/>
        <p:txBody>
          <a:bodyPr/>
          <a:lstStyle/>
          <a:p>
            <a:r>
              <a:rPr lang="en-US" sz="2000" dirty="0"/>
              <a:t>All of these adjustments have occurred to the investors’ positions. </a:t>
            </a:r>
          </a:p>
          <a:p>
            <a:r>
              <a:rPr lang="en-US" sz="2000" dirty="0"/>
              <a:t>What happens to you?</a:t>
            </a:r>
          </a:p>
          <a:p>
            <a:r>
              <a:rPr lang="en-US" sz="2000" dirty="0"/>
              <a:t>It isn’t pretty. As the number of shares for the investors ratchet higher and higher, your number of shares remains constant at 600,000.</a:t>
            </a:r>
          </a:p>
          <a:p>
            <a:endParaRPr lang="en-US" sz="2000" dirty="0"/>
          </a:p>
          <a:p>
            <a:endParaRPr lang="en-US" sz="2000" dirty="0" smtClean="0"/>
          </a:p>
          <a:p>
            <a:endParaRPr lang="en-US" sz="2000" dirty="0"/>
          </a:p>
          <a:p>
            <a:pPr marL="1257300"/>
            <a:r>
              <a:rPr lang="en-US" sz="2000" b="1" dirty="0"/>
              <a:t>Your share of your company has fallen to 10%!</a:t>
            </a:r>
          </a:p>
          <a:p>
            <a:pPr marL="1257300"/>
            <a:r>
              <a:rPr lang="en-US" sz="2000" b="1" dirty="0"/>
              <a:t>The value of your shares has dropped to $100,000!</a:t>
            </a:r>
          </a:p>
          <a:p>
            <a:endParaRPr lang="en-US" sz="2000" dirty="0"/>
          </a:p>
          <a:p>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 y="3733800"/>
            <a:ext cx="1382080" cy="1382080"/>
          </a:xfrm>
          <a:prstGeom prst="rect">
            <a:avLst/>
          </a:prstGeom>
        </p:spPr>
      </p:pic>
    </p:spTree>
    <p:extLst>
      <p:ext uri="{BB962C8B-B14F-4D97-AF65-F5344CB8AC3E}">
        <p14:creationId xmlns:p14="http://schemas.microsoft.com/office/powerpoint/2010/main" val="3805359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Review</a:t>
            </a:r>
            <a:endParaRPr lang="en-US" cap="none" dirty="0"/>
          </a:p>
        </p:txBody>
      </p:sp>
      <p:sp>
        <p:nvSpPr>
          <p:cNvPr id="3" name="Content Placeholder 2"/>
          <p:cNvSpPr>
            <a:spLocks noGrp="1"/>
          </p:cNvSpPr>
          <p:nvPr>
            <p:ph idx="1"/>
          </p:nvPr>
        </p:nvSpPr>
        <p:spPr/>
        <p:txBody>
          <a:bodyPr/>
          <a:lstStyle/>
          <a:p>
            <a:r>
              <a:rPr lang="en-US" sz="2000" dirty="0"/>
              <a:t>Deals are negotiated with percentages, but are structured with shares.</a:t>
            </a:r>
          </a:p>
          <a:p>
            <a:r>
              <a:rPr lang="en-US" sz="2000" dirty="0"/>
              <a:t>The value of a company is determined by multiplying the total number of common shares by the most recent share price.</a:t>
            </a:r>
          </a:p>
          <a:p>
            <a:r>
              <a:rPr lang="en-US" sz="2000" b="1" dirty="0"/>
              <a:t>Price per share </a:t>
            </a:r>
            <a:r>
              <a:rPr lang="en-US" sz="2000" dirty="0"/>
              <a:t>= Amount of investment divided by the number of shares purchased.</a:t>
            </a:r>
          </a:p>
          <a:p>
            <a:r>
              <a:rPr lang="en-US" sz="2000" dirty="0"/>
              <a:t>An investor in any given round of financing is concerned that the next round could be at a lower price per share than what he is paying this round. </a:t>
            </a:r>
          </a:p>
          <a:p>
            <a:r>
              <a:rPr lang="en-US" sz="2000" dirty="0"/>
              <a:t>The investor will insist upon anti-dilution protection. Full Ratchet anti-dilution protection is very friendly to the investor and is very harsh to the founder</a:t>
            </a:r>
            <a:r>
              <a:rPr lang="en-US" sz="2000" dirty="0" smtClean="0"/>
              <a:t>.</a:t>
            </a:r>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37</a:t>
            </a:fld>
            <a:endParaRPr lang="en-US"/>
          </a:p>
        </p:txBody>
      </p:sp>
      <p:sp>
        <p:nvSpPr>
          <p:cNvPr id="6" name="TextBox 5"/>
          <p:cNvSpPr txBox="1"/>
          <p:nvPr/>
        </p:nvSpPr>
        <p:spPr>
          <a:xfrm>
            <a:off x="3934880" y="5562354"/>
            <a:ext cx="5089517" cy="430887"/>
          </a:xfrm>
          <a:prstGeom prst="rect">
            <a:avLst/>
          </a:prstGeom>
          <a:noFill/>
        </p:spPr>
        <p:txBody>
          <a:bodyPr wrap="square" rtlCol="0">
            <a:spAutoFit/>
          </a:bodyPr>
          <a:lstStyle/>
          <a:p>
            <a:r>
              <a:rPr lang="en-US" sz="2200" b="1" dirty="0">
                <a:latin typeface="Britannic Bold" panose="020B0903060703020204" pitchFamily="34" charset="0"/>
                <a:cs typeface="Arial" pitchFamily="34" charset="0"/>
              </a:rPr>
              <a:t>Full Ratchet anti-dilution protection</a:t>
            </a:r>
            <a:r>
              <a:rPr lang="en-US" sz="2200" b="1" dirty="0" smtClean="0">
                <a:latin typeface="Britannic Bold" panose="020B0903060703020204" pitchFamily="34" charset="0"/>
                <a:cs typeface="Arial" pitchFamily="34" charset="0"/>
              </a:rPr>
              <a:t>:</a:t>
            </a:r>
            <a:endParaRPr lang="en-US" sz="2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100" y="5974192"/>
            <a:ext cx="427611" cy="42761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2346" y="5961567"/>
            <a:ext cx="427611" cy="427611"/>
          </a:xfrm>
          <a:prstGeom prst="rect">
            <a:avLst/>
          </a:prstGeom>
        </p:spPr>
      </p:pic>
      <p:sp>
        <p:nvSpPr>
          <p:cNvPr id="13" name="TextBox 12"/>
          <p:cNvSpPr txBox="1"/>
          <p:nvPr/>
        </p:nvSpPr>
        <p:spPr>
          <a:xfrm>
            <a:off x="4845711" y="6020824"/>
            <a:ext cx="1633928" cy="646331"/>
          </a:xfrm>
          <a:prstGeom prst="rect">
            <a:avLst/>
          </a:prstGeom>
          <a:noFill/>
        </p:spPr>
        <p:txBody>
          <a:bodyPr wrap="square" rtlCol="0">
            <a:spAutoFit/>
          </a:bodyPr>
          <a:lstStyle/>
          <a:p>
            <a:r>
              <a:rPr lang="en-US" b="1" dirty="0">
                <a:latin typeface="Broadway" panose="04040905080B02020502" pitchFamily="82" charset="0"/>
              </a:rPr>
              <a:t>Investor</a:t>
            </a:r>
          </a:p>
          <a:p>
            <a:endParaRPr lang="en-US" b="1" dirty="0">
              <a:latin typeface="Broadway" panose="04040905080B02020502" pitchFamily="82" charset="0"/>
            </a:endParaRPr>
          </a:p>
        </p:txBody>
      </p:sp>
      <p:sp>
        <p:nvSpPr>
          <p:cNvPr id="14" name="TextBox 13"/>
          <p:cNvSpPr txBox="1"/>
          <p:nvPr/>
        </p:nvSpPr>
        <p:spPr>
          <a:xfrm>
            <a:off x="7179957" y="5997053"/>
            <a:ext cx="1613012" cy="369332"/>
          </a:xfrm>
          <a:prstGeom prst="rect">
            <a:avLst/>
          </a:prstGeom>
          <a:noFill/>
        </p:spPr>
        <p:txBody>
          <a:bodyPr wrap="square" rtlCol="0">
            <a:spAutoFit/>
          </a:bodyPr>
          <a:lstStyle/>
          <a:p>
            <a:r>
              <a:rPr lang="en-US" b="1" dirty="0">
                <a:latin typeface="Broadway" panose="04040905080B02020502" pitchFamily="82" charset="0"/>
              </a:rPr>
              <a:t>Founder</a:t>
            </a:r>
          </a:p>
        </p:txBody>
      </p:sp>
    </p:spTree>
    <p:extLst>
      <p:ext uri="{BB962C8B-B14F-4D97-AF65-F5344CB8AC3E}">
        <p14:creationId xmlns:p14="http://schemas.microsoft.com/office/powerpoint/2010/main" val="2954875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Anti-dilution Protection – Type </a:t>
            </a:r>
            <a:r>
              <a:rPr lang="en-US" dirty="0" smtClean="0"/>
              <a:t>2: </a:t>
            </a:r>
            <a:br>
              <a:rPr lang="en-US" dirty="0" smtClean="0"/>
            </a:br>
            <a:r>
              <a:rPr lang="en-US" dirty="0" smtClean="0"/>
              <a:t>Weighted Average</a:t>
            </a:r>
            <a:endParaRPr lang="en-US" dirty="0"/>
          </a:p>
        </p:txBody>
      </p:sp>
    </p:spTree>
    <p:extLst>
      <p:ext uri="{BB962C8B-B14F-4D97-AF65-F5344CB8AC3E}">
        <p14:creationId xmlns:p14="http://schemas.microsoft.com/office/powerpoint/2010/main" val="3668169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Background</a:t>
            </a:r>
            <a:endParaRPr lang="en-US" cap="none" dirty="0"/>
          </a:p>
        </p:txBody>
      </p:sp>
      <p:sp>
        <p:nvSpPr>
          <p:cNvPr id="3" name="Content Placeholder 2"/>
          <p:cNvSpPr>
            <a:spLocks noGrp="1"/>
          </p:cNvSpPr>
          <p:nvPr>
            <p:ph idx="1"/>
          </p:nvPr>
        </p:nvSpPr>
        <p:spPr/>
        <p:txBody>
          <a:bodyPr/>
          <a:lstStyle/>
          <a:p>
            <a:pPr marL="0" indent="0">
              <a:buNone/>
            </a:pPr>
            <a:r>
              <a:rPr lang="en-US" dirty="0"/>
              <a:t>Unlike Full Ratchet anti-dilution protection that is effectively a </a:t>
            </a:r>
            <a:r>
              <a:rPr lang="en-US" dirty="0" smtClean="0"/>
              <a:t>“do-over</a:t>
            </a:r>
            <a:r>
              <a:rPr lang="en-US" dirty="0"/>
              <a:t>,” Weighted Average anti-dilution protection gives consideration to the relationship between the total shares outstanding as compared to the shares held by the original investor.</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4233732"/>
            <a:ext cx="2437914" cy="1892431"/>
          </a:xfrm>
          <a:prstGeom prst="rect">
            <a:avLst/>
          </a:prstGeom>
        </p:spPr>
      </p:pic>
    </p:spTree>
    <p:extLst>
      <p:ext uri="{BB962C8B-B14F-4D97-AF65-F5344CB8AC3E}">
        <p14:creationId xmlns:p14="http://schemas.microsoft.com/office/powerpoint/2010/main" val="359953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Our topics for today</a:t>
            </a:r>
            <a:endParaRPr lang="en-US" cap="none" dirty="0"/>
          </a:p>
        </p:txBody>
      </p:sp>
      <p:sp>
        <p:nvSpPr>
          <p:cNvPr id="3" name="Content Placeholder 2"/>
          <p:cNvSpPr>
            <a:spLocks noGrp="1"/>
          </p:cNvSpPr>
          <p:nvPr>
            <p:ph idx="1"/>
          </p:nvPr>
        </p:nvSpPr>
        <p:spPr/>
        <p:txBody>
          <a:bodyPr/>
          <a:lstStyle/>
          <a:p>
            <a:pPr marL="514350" indent="-514350">
              <a:buFont typeface="+mj-lt"/>
              <a:buAutoNum type="arabicPeriod"/>
            </a:pPr>
            <a:r>
              <a:rPr lang="en-US" dirty="0"/>
              <a:t>Background</a:t>
            </a:r>
          </a:p>
          <a:p>
            <a:pPr marL="514350" indent="-514350">
              <a:buFont typeface="+mj-lt"/>
              <a:buAutoNum type="arabicPeriod"/>
            </a:pPr>
            <a:r>
              <a:rPr lang="en-US" dirty="0"/>
              <a:t>Anti-dilution Protection – Type 1: Full Ratchet</a:t>
            </a:r>
          </a:p>
          <a:p>
            <a:pPr marL="514350" indent="-514350">
              <a:buFont typeface="+mj-lt"/>
              <a:buAutoNum type="arabicPeriod"/>
            </a:pPr>
            <a:r>
              <a:rPr lang="en-US" dirty="0"/>
              <a:t>Anti-dilution Protection – Type 2: Weighted Average</a:t>
            </a:r>
          </a:p>
          <a:p>
            <a:pPr marL="514350" indent="-514350">
              <a:buFont typeface="+mj-lt"/>
              <a:buAutoNum type="arabicPeriod"/>
            </a:pPr>
            <a:r>
              <a:rPr lang="en-US" dirty="0"/>
              <a:t>Review</a:t>
            </a:r>
          </a:p>
          <a:p>
            <a:pPr marL="514350" indent="-514350">
              <a:buFont typeface="+mj-lt"/>
              <a:buAutoNum type="arabicPeriod"/>
            </a:pP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a:t>
            </a:fld>
            <a:endParaRPr lang="en-US"/>
          </a:p>
        </p:txBody>
      </p:sp>
    </p:spTree>
    <p:extLst>
      <p:ext uri="{BB962C8B-B14F-4D97-AF65-F5344CB8AC3E}">
        <p14:creationId xmlns:p14="http://schemas.microsoft.com/office/powerpoint/2010/main" val="188367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Background</a:t>
            </a:r>
            <a:endParaRPr lang="en-US" cap="none" dirty="0"/>
          </a:p>
        </p:txBody>
      </p:sp>
      <p:sp>
        <p:nvSpPr>
          <p:cNvPr id="3" name="Content Placeholder 2"/>
          <p:cNvSpPr>
            <a:spLocks noGrp="1"/>
          </p:cNvSpPr>
          <p:nvPr>
            <p:ph idx="1"/>
          </p:nvPr>
        </p:nvSpPr>
        <p:spPr>
          <a:xfrm>
            <a:off x="457200" y="1828801"/>
            <a:ext cx="8229600" cy="1676400"/>
          </a:xfrm>
        </p:spPr>
        <p:txBody>
          <a:bodyPr/>
          <a:lstStyle/>
          <a:p>
            <a:pPr marL="0" indent="0">
              <a:buNone/>
            </a:pPr>
            <a:r>
              <a:rPr lang="en-US" sz="1800" dirty="0"/>
              <a:t>         </a:t>
            </a:r>
            <a:r>
              <a:rPr lang="en-US" sz="1800" b="1" dirty="0"/>
              <a:t>Language in a term sheet</a:t>
            </a:r>
            <a:r>
              <a:rPr lang="en-US" sz="1800" b="1" dirty="0" smtClean="0"/>
              <a:t>:</a:t>
            </a:r>
          </a:p>
          <a:p>
            <a:pPr marL="0" indent="0">
              <a:buNone/>
            </a:pPr>
            <a:endParaRPr lang="en-US" sz="1800" dirty="0"/>
          </a:p>
          <a:p>
            <a:pPr marL="0" indent="0">
              <a:buNone/>
            </a:pPr>
            <a:r>
              <a:rPr lang="en-US" sz="1800" dirty="0" smtClean="0"/>
              <a:t>If the </a:t>
            </a:r>
            <a:r>
              <a:rPr lang="en-US" sz="1800" dirty="0"/>
              <a:t>Company issues additional securities at a purchase price less than the current Series A Preferred conversion price, </a:t>
            </a:r>
            <a:r>
              <a:rPr lang="en-US" sz="1800" dirty="0" smtClean="0"/>
              <a:t>the </a:t>
            </a:r>
            <a:r>
              <a:rPr lang="en-US" sz="1800" dirty="0"/>
              <a:t>conversion price </a:t>
            </a:r>
            <a:r>
              <a:rPr lang="en-US" sz="1800" dirty="0" smtClean="0"/>
              <a:t>will </a:t>
            </a:r>
            <a:r>
              <a:rPr lang="en-US" sz="1800" dirty="0"/>
              <a:t>be adjusted in accordance with the following formula:</a:t>
            </a:r>
          </a:p>
          <a:p>
            <a:endParaRPr lang="en-US" sz="1800" dirty="0"/>
          </a:p>
          <a:p>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798638"/>
            <a:ext cx="669516" cy="66951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44100682"/>
              </p:ext>
            </p:extLst>
          </p:nvPr>
        </p:nvGraphicFramePr>
        <p:xfrm>
          <a:off x="1126716" y="3375977"/>
          <a:ext cx="7315199" cy="3093720"/>
        </p:xfrm>
        <a:graphic>
          <a:graphicData uri="http://schemas.openxmlformats.org/drawingml/2006/table">
            <a:tbl>
              <a:tblPr firstRow="1" bandRow="1">
                <a:tableStyleId>{5C22544A-7EE6-4342-B048-85BDC9FD1C3A}</a:tableStyleId>
              </a:tblPr>
              <a:tblGrid>
                <a:gridCol w="602468">
                  <a:extLst>
                    <a:ext uri="{9D8B030D-6E8A-4147-A177-3AD203B41FA5}">
                      <a16:colId xmlns:a16="http://schemas.microsoft.com/office/drawing/2014/main" val="20000"/>
                    </a:ext>
                  </a:extLst>
                </a:gridCol>
                <a:gridCol w="360908">
                  <a:extLst>
                    <a:ext uri="{9D8B030D-6E8A-4147-A177-3AD203B41FA5}">
                      <a16:colId xmlns:a16="http://schemas.microsoft.com/office/drawing/2014/main" val="20001"/>
                    </a:ext>
                  </a:extLst>
                </a:gridCol>
                <a:gridCol w="6351823">
                  <a:extLst>
                    <a:ext uri="{9D8B030D-6E8A-4147-A177-3AD203B41FA5}">
                      <a16:colId xmlns:a16="http://schemas.microsoft.com/office/drawing/2014/main" val="20002"/>
                    </a:ext>
                  </a:extLst>
                </a:gridCol>
              </a:tblGrid>
              <a:tr h="191177">
                <a:tc>
                  <a:txBody>
                    <a:bodyPr/>
                    <a:lstStyle/>
                    <a:p>
                      <a:pPr marL="0" algn="l" defTabSz="914400" rtl="0" eaLnBrk="1" latinLnBrk="0" hangingPunct="1"/>
                      <a:r>
                        <a:rPr lang="en-US" sz="1400" b="1" kern="1200" dirty="0">
                          <a:solidFill>
                            <a:schemeClr val="tx1"/>
                          </a:solidFill>
                          <a:latin typeface="+mn-lt"/>
                          <a:ea typeface="+mn-ea"/>
                          <a:cs typeface="+mn-cs"/>
                        </a:rPr>
                        <a:t>CP</a:t>
                      </a:r>
                      <a:r>
                        <a:rPr lang="en-US" sz="1400" b="1" kern="1200" baseline="-25000" dirty="0">
                          <a:solidFill>
                            <a:schemeClr val="tx1"/>
                          </a:solidFill>
                          <a:latin typeface="+mn-lt"/>
                          <a:ea typeface="+mn-ea"/>
                          <a:cs typeface="+mn-cs"/>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kern="1200" dirty="0">
                          <a:solidFill>
                            <a:schemeClr val="tx1"/>
                          </a:solidFill>
                          <a:latin typeface="+mn-lt"/>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cs typeface="Arial" pitchFamily="34" charset="0"/>
                        </a:rPr>
                        <a:t>CP1 * (A+B) / (A+C), </a:t>
                      </a:r>
                      <a:r>
                        <a:rPr lang="en-US" sz="1400" b="0" dirty="0">
                          <a:solidFill>
                            <a:schemeClr val="tx1"/>
                          </a:solidFill>
                          <a:cs typeface="Arial" pitchFamily="34" charset="0"/>
                        </a:rPr>
                        <a:t>where: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algn="l" defTabSz="914400" rtl="0" eaLnBrk="1" latinLnBrk="0" hangingPunct="1"/>
                      <a:r>
                        <a:rPr lang="en-US" sz="1400" b="0" kern="1200" dirty="0">
                          <a:solidFill>
                            <a:schemeClr val="tx1"/>
                          </a:solidFill>
                          <a:latin typeface="+mn-lt"/>
                          <a:ea typeface="+mn-ea"/>
                          <a:cs typeface="+mn-cs"/>
                        </a:rPr>
                        <a:t>CP</a:t>
                      </a:r>
                      <a:r>
                        <a:rPr lang="en-US" sz="1400" b="0" kern="1200" baseline="-25000" dirty="0">
                          <a:solidFill>
                            <a:schemeClr val="tx1"/>
                          </a:solidFill>
                          <a:latin typeface="+mn-lt"/>
                          <a:ea typeface="+mn-ea"/>
                          <a:cs typeface="+mn-cs"/>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New Series A Conversion Price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algn="l" defTabSz="914400" rtl="0" eaLnBrk="1" latinLnBrk="0" hangingPunct="1"/>
                      <a:r>
                        <a:rPr lang="en-US" sz="1400" b="0" kern="1200" dirty="0">
                          <a:solidFill>
                            <a:schemeClr val="tx1"/>
                          </a:solidFill>
                          <a:latin typeface="+mn-lt"/>
                          <a:ea typeface="+mn-ea"/>
                          <a:cs typeface="+mn-cs"/>
                        </a:rPr>
                        <a:t>CP</a:t>
                      </a:r>
                      <a:r>
                        <a:rPr lang="en-US" sz="1400" b="0" kern="1200" baseline="-25000" dirty="0">
                          <a:solidFill>
                            <a:schemeClr val="tx1"/>
                          </a:solidFill>
                          <a:latin typeface="+mn-lt"/>
                          <a:ea typeface="+mn-ea"/>
                          <a:cs typeface="+mn-cs"/>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Series A Conversion Price in effect immediately prior to new issue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400" dirty="0">
                          <a:cs typeface="Arial" pitchFamily="34" charset="0"/>
                        </a:rPr>
                        <a:t>A</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Number of shares of Common Stock deemed to be outstanding immediately prior to new issue (includes all shares of outstanding common stock, all shares of outstanding preferred stock on an as-converted basis, and all outstanding options on an as-exercised basis; and does not include any convertible securities converting into this round of financing)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400" dirty="0">
                          <a:cs typeface="Arial" pitchFamily="34" charset="0"/>
                        </a:rPr>
                        <a:t>B</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Aggregate consideration received by the Corporation with respect to the new issue divided by CP1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1400" dirty="0">
                          <a:cs typeface="Arial" pitchFamily="34" charset="0"/>
                        </a:rPr>
                        <a:t>C</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ct val="110000"/>
                        </a:lnSpc>
                        <a:spcBef>
                          <a:spcPts val="600"/>
                        </a:spcBef>
                        <a:spcAft>
                          <a:spcPts val="600"/>
                        </a:spcAft>
                        <a:buClr>
                          <a:srgbClr val="ACC37E"/>
                        </a:buClr>
                        <a:buFont typeface="Arial" panose="020B0604020202020204" pitchFamily="34" charset="0"/>
                        <a:buNone/>
                      </a:pPr>
                      <a:r>
                        <a:rPr lang="en-US" sz="1400" dirty="0">
                          <a:cs typeface="Arial" pitchFamily="34" charset="0"/>
                        </a:rPr>
                        <a:t>Number of shares of stock issued in the subject transaction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52964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First Round</a:t>
            </a:r>
            <a:endParaRPr lang="en-US" cap="none" dirty="0"/>
          </a:p>
        </p:txBody>
      </p:sp>
      <p:sp>
        <p:nvSpPr>
          <p:cNvPr id="3" name="Content Placeholder 2"/>
          <p:cNvSpPr>
            <a:spLocks noGrp="1"/>
          </p:cNvSpPr>
          <p:nvPr>
            <p:ph idx="1"/>
          </p:nvPr>
        </p:nvSpPr>
        <p:spPr/>
        <p:txBody>
          <a:bodyPr/>
          <a:lstStyle/>
          <a:p>
            <a:pPr marL="0" indent="0">
              <a:buNone/>
            </a:pPr>
            <a:r>
              <a:rPr lang="en-US" sz="1800" b="1" dirty="0"/>
              <a:t>Example</a:t>
            </a:r>
          </a:p>
          <a:p>
            <a:r>
              <a:rPr lang="en-US" sz="1800" dirty="0"/>
              <a:t>I offer to invest $400,000 in your company in exchange for 40% of it.</a:t>
            </a:r>
          </a:p>
          <a:p>
            <a:r>
              <a:rPr lang="en-US" sz="1800" dirty="0"/>
              <a:t>Since you own all 600,000 shares of your company, I am offering to buy 400,000 new shares in order to acquire 40%.</a:t>
            </a:r>
          </a:p>
          <a:p>
            <a:r>
              <a:rPr lang="en-US" sz="1800" dirty="0"/>
              <a:t>My investment of $400,000 divided by 400,000 shares that I’m buying yields a per share price of $1.00.</a:t>
            </a:r>
          </a:p>
          <a:p>
            <a:r>
              <a:rPr lang="en-US" sz="1800" dirty="0"/>
              <a:t>Since you own 600,000 shares, that means the value of the stake in your company is $600,000, which is the pre-financing value.</a:t>
            </a:r>
          </a:p>
          <a:p>
            <a:r>
              <a:rPr lang="en-US" sz="1800" dirty="0"/>
              <a:t>Adding my $400,000 to that yields a post-financing value of $1,000,000.</a:t>
            </a:r>
          </a:p>
          <a:p>
            <a:r>
              <a:rPr lang="en-US" sz="1800" dirty="0"/>
              <a:t>That is confirmed by taking the total number of outstanding shares, 1,000,000 (your 600,000 and my 400,000) and multiplying that by the share price of $1.00.</a:t>
            </a:r>
          </a:p>
          <a:p>
            <a:r>
              <a:rPr lang="en-US" sz="1800" dirty="0"/>
              <a:t>That also says that the post-financing value of your company is $1,000,000.</a:t>
            </a:r>
          </a:p>
          <a:p>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41</a:t>
            </a:fld>
            <a:endParaRPr lang="en-US"/>
          </a:p>
        </p:txBody>
      </p:sp>
    </p:spTree>
    <p:extLst>
      <p:ext uri="{BB962C8B-B14F-4D97-AF65-F5344CB8AC3E}">
        <p14:creationId xmlns:p14="http://schemas.microsoft.com/office/powerpoint/2010/main" val="3537751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First Round</a:t>
            </a:r>
            <a:endParaRPr lang="en-US" cap="none"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42</a:t>
            </a:fld>
            <a:endParaRPr lang="en-US"/>
          </a:p>
        </p:txBody>
      </p:sp>
      <p:pic>
        <p:nvPicPr>
          <p:cNvPr id="6" name="Content Placeholder 5" descr="https://www.andrew.cmu.edu/user/fd0n/52%20Full%20Ratchet%20Anti-dilution_files/image00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230474" cy="3187349"/>
          </a:xfrm>
          <a:prstGeom prst="rect">
            <a:avLst/>
          </a:prstGeom>
          <a:noFill/>
          <a:ln>
            <a:noFill/>
          </a:ln>
        </p:spPr>
      </p:pic>
    </p:spTree>
    <p:extLst>
      <p:ext uri="{BB962C8B-B14F-4D97-AF65-F5344CB8AC3E}">
        <p14:creationId xmlns:p14="http://schemas.microsoft.com/office/powerpoint/2010/main" val="609494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Second Round</a:t>
            </a:r>
            <a:endParaRPr lang="en-US" cap="none" dirty="0"/>
          </a:p>
        </p:txBody>
      </p:sp>
      <p:sp>
        <p:nvSpPr>
          <p:cNvPr id="3" name="Content Placeholder 2"/>
          <p:cNvSpPr>
            <a:spLocks noGrp="1"/>
          </p:cNvSpPr>
          <p:nvPr>
            <p:ph idx="1"/>
          </p:nvPr>
        </p:nvSpPr>
        <p:spPr/>
        <p:txBody>
          <a:bodyPr/>
          <a:lstStyle/>
          <a:p>
            <a:pPr marL="0" indent="0">
              <a:buNone/>
            </a:pPr>
            <a:r>
              <a:rPr lang="en-US" sz="2000" b="1" dirty="0"/>
              <a:t>Without anti-dilution protection, the deal would proceed:</a:t>
            </a:r>
          </a:p>
          <a:p>
            <a:r>
              <a:rPr lang="en-US" sz="2000" dirty="0"/>
              <a:t>The new investor offers to invest $500,000 for 50% of your company.</a:t>
            </a:r>
          </a:p>
          <a:p>
            <a:r>
              <a:rPr lang="en-US" sz="2000" dirty="0"/>
              <a:t>If 50% of the company is worth $500,000, then the total company must be worth $1,000,000.</a:t>
            </a:r>
          </a:p>
          <a:p>
            <a:r>
              <a:rPr lang="en-US" sz="2000" dirty="0"/>
              <a:t>Since there are 1,000,000 shares outstanding today and they will represent 50% of the company after the financing, then the new investor is buying 1,000,000 shares.</a:t>
            </a:r>
          </a:p>
          <a:p>
            <a:r>
              <a:rPr lang="en-US" sz="2000" dirty="0"/>
              <a:t>The $500,000 investment divided by 1,000,000 shares yields a share price of $0.50.</a:t>
            </a:r>
          </a:p>
          <a:p>
            <a:r>
              <a:rPr lang="en-US" sz="2000" dirty="0"/>
              <a:t>Since I paid $1.00 per share, I’m not happy.  In fact, the 400,000 shares that I paid $400,000 for are now worth $200,000 (400,000 shares X $0.50 per share</a:t>
            </a:r>
            <a:r>
              <a:rPr lang="en-US" sz="2000" dirty="0" smtClean="0"/>
              <a:t>).</a:t>
            </a:r>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43</a:t>
            </a:fld>
            <a:endParaRPr lang="en-US"/>
          </a:p>
        </p:txBody>
      </p:sp>
    </p:spTree>
    <p:extLst>
      <p:ext uri="{BB962C8B-B14F-4D97-AF65-F5344CB8AC3E}">
        <p14:creationId xmlns:p14="http://schemas.microsoft.com/office/powerpoint/2010/main" val="3808230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Second Round</a:t>
            </a:r>
            <a:endParaRPr lang="en-US" cap="none" dirty="0"/>
          </a:p>
        </p:txBody>
      </p:sp>
      <p:sp>
        <p:nvSpPr>
          <p:cNvPr id="3" name="Content Placeholder 2"/>
          <p:cNvSpPr>
            <a:spLocks noGrp="1"/>
          </p:cNvSpPr>
          <p:nvPr>
            <p:ph idx="1"/>
          </p:nvPr>
        </p:nvSpPr>
        <p:spPr/>
        <p:txBody>
          <a:bodyPr/>
          <a:lstStyle/>
          <a:p>
            <a:r>
              <a:rPr lang="en-US" sz="1800" dirty="0"/>
              <a:t>The value of my investment has been diluted.</a:t>
            </a:r>
          </a:p>
          <a:p>
            <a:r>
              <a:rPr lang="en-US" sz="1800" dirty="0"/>
              <a:t>In addition, the percent of the company I own has decreased (been diluted) from 40% to 20%.</a:t>
            </a:r>
          </a:p>
          <a:p>
            <a:r>
              <a:rPr lang="en-US" sz="1800" dirty="0"/>
              <a:t>By the same reasoning, your equity stake is now only worth $300,000, and you’ve only got $500,000 of investor’s money to keep your business alive.</a:t>
            </a:r>
          </a:p>
          <a:p>
            <a:r>
              <a:rPr lang="en-US" sz="1800" dirty="0"/>
              <a:t>BUT I do have anti-dilution protection, so the deal will </a:t>
            </a:r>
            <a:r>
              <a:rPr lang="en-US" sz="1800" dirty="0" smtClean="0"/>
              <a:t>have </a:t>
            </a:r>
            <a:r>
              <a:rPr lang="en-US" sz="1800" dirty="0"/>
              <a:t>to be adjusted</a:t>
            </a:r>
            <a:r>
              <a:rPr lang="en-US" sz="1800" dirty="0" smtClean="0"/>
              <a:t>.</a:t>
            </a:r>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44</a:t>
            </a:fld>
            <a:endParaRPr lang="en-US"/>
          </a:p>
        </p:txBody>
      </p:sp>
      <p:pic>
        <p:nvPicPr>
          <p:cNvPr id="6" name="Picture 5" descr="https://www.andrew.cmu.edu/user/fd0n/53%20Weighted%20Average%20Anti-dilution_files/image006.png"/>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74344"/>
            <a:ext cx="5087753" cy="2603438"/>
          </a:xfrm>
          <a:prstGeom prst="rect">
            <a:avLst/>
          </a:prstGeom>
          <a:noFill/>
          <a:ln>
            <a:noFill/>
          </a:ln>
        </p:spPr>
      </p:pic>
    </p:spTree>
    <p:extLst>
      <p:ext uri="{BB962C8B-B14F-4D97-AF65-F5344CB8AC3E}">
        <p14:creationId xmlns:p14="http://schemas.microsoft.com/office/powerpoint/2010/main" val="1234995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Anti-dilution Protection</a:t>
            </a:r>
            <a:endParaRPr lang="en-US" dirty="0"/>
          </a:p>
        </p:txBody>
      </p:sp>
      <p:sp>
        <p:nvSpPr>
          <p:cNvPr id="8" name="Text Placeholder 7"/>
          <p:cNvSpPr>
            <a:spLocks noGrp="1"/>
          </p:cNvSpPr>
          <p:nvPr>
            <p:ph type="body" idx="1"/>
          </p:nvPr>
        </p:nvSpPr>
        <p:spPr/>
        <p:txBody>
          <a:bodyPr/>
          <a:lstStyle/>
          <a:p>
            <a:r>
              <a:rPr lang="en-US" dirty="0" smtClean="0"/>
              <a:t>The First Round:</a:t>
            </a:r>
            <a:endParaRPr lang="en-US" dirty="0"/>
          </a:p>
        </p:txBody>
      </p:sp>
      <p:sp>
        <p:nvSpPr>
          <p:cNvPr id="10" name="Text Placeholder 9"/>
          <p:cNvSpPr>
            <a:spLocks noGrp="1"/>
          </p:cNvSpPr>
          <p:nvPr>
            <p:ph type="body" sz="quarter" idx="3"/>
          </p:nvPr>
        </p:nvSpPr>
        <p:spPr/>
        <p:txBody>
          <a:bodyPr/>
          <a:lstStyle/>
          <a:p>
            <a:r>
              <a:rPr lang="en-US" dirty="0" smtClean="0"/>
              <a:t>The Second Round:</a:t>
            </a:r>
            <a:endParaRPr lang="en-US" dirty="0"/>
          </a:p>
        </p:txBody>
      </p:sp>
      <p:sp>
        <p:nvSpPr>
          <p:cNvPr id="4" name="Footer Placeholder 3"/>
          <p:cNvSpPr>
            <a:spLocks noGrp="1"/>
          </p:cNvSpPr>
          <p:nvPr>
            <p:ph type="ftr" sz="quarter" idx="11"/>
          </p:nvPr>
        </p:nvSpPr>
        <p:spPr/>
        <p:txBody>
          <a:bodyPr/>
          <a:lstStyle/>
          <a:p>
            <a:pPr>
              <a:defRPr/>
            </a:pPr>
            <a:r>
              <a:rPr lang="en-US" smtClean="0"/>
              <a:t>klgates.com</a:t>
            </a:r>
            <a:endParaRPr lang="en-US"/>
          </a:p>
        </p:txBody>
      </p:sp>
      <p:sp>
        <p:nvSpPr>
          <p:cNvPr id="5" name="Slide Number Placeholder 4"/>
          <p:cNvSpPr>
            <a:spLocks noGrp="1"/>
          </p:cNvSpPr>
          <p:nvPr>
            <p:ph type="sldNum" sz="quarter" idx="12"/>
          </p:nvPr>
        </p:nvSpPr>
        <p:spPr/>
        <p:txBody>
          <a:bodyPr/>
          <a:lstStyle/>
          <a:p>
            <a:pPr>
              <a:defRPr/>
            </a:pPr>
            <a:fld id="{C9489E26-CC76-44C1-88B5-9333B76C506F}" type="slidenum">
              <a:rPr lang="en-US" smtClean="0"/>
              <a:pPr>
                <a:defRPr/>
              </a:pPr>
              <a:t>45</a:t>
            </a:fld>
            <a:endParaRPr lang="en-US"/>
          </a:p>
        </p:txBody>
      </p:sp>
      <p:grpSp>
        <p:nvGrpSpPr>
          <p:cNvPr id="12" name="Group 11"/>
          <p:cNvGrpSpPr/>
          <p:nvPr/>
        </p:nvGrpSpPr>
        <p:grpSpPr>
          <a:xfrm>
            <a:off x="132107" y="2174874"/>
            <a:ext cx="4365281" cy="2250212"/>
            <a:chOff x="173736" y="2099435"/>
            <a:chExt cx="4365281" cy="2250212"/>
          </a:xfrm>
        </p:grpSpPr>
        <p:pic>
          <p:nvPicPr>
            <p:cNvPr id="13" name="Picture 12" descr="https://www.andrew.cmu.edu/user/fd0n/52%20Full%20Ratchet%20Anti-dilution_files/image003.png"/>
            <p:cNvPicPr/>
            <p:nvPr/>
          </p:nvPicPr>
          <p:blipFill>
            <a:blip r:embed="rId2">
              <a:extLst>
                <a:ext uri="{28A0092B-C50C-407E-A947-70E740481C1C}">
                  <a14:useLocalDpi xmlns:a14="http://schemas.microsoft.com/office/drawing/2010/main" val="0"/>
                </a:ext>
              </a:extLst>
            </a:blip>
            <a:srcRect/>
            <a:stretch>
              <a:fillRect/>
            </a:stretch>
          </p:blipFill>
          <p:spPr bwMode="auto">
            <a:xfrm>
              <a:off x="173736" y="2099435"/>
              <a:ext cx="4365281" cy="2250212"/>
            </a:xfrm>
            <a:prstGeom prst="rect">
              <a:avLst/>
            </a:prstGeom>
            <a:noFill/>
            <a:ln>
              <a:noFill/>
            </a:ln>
          </p:spPr>
        </p:pic>
        <p:sp>
          <p:nvSpPr>
            <p:cNvPr id="14" name="Rectangle 13"/>
            <p:cNvSpPr/>
            <p:nvPr/>
          </p:nvSpPr>
          <p:spPr>
            <a:xfrm>
              <a:off x="3165423" y="2940569"/>
              <a:ext cx="1373594" cy="21735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629785" y="2174874"/>
            <a:ext cx="4389697" cy="2331164"/>
            <a:chOff x="4709410" y="2184720"/>
            <a:chExt cx="4389697" cy="2331164"/>
          </a:xfrm>
        </p:grpSpPr>
        <p:pic>
          <p:nvPicPr>
            <p:cNvPr id="16" name="Picture 15" descr="https://www.andrew.cmu.edu/user/fd0n/52%20Full%20Ratchet%20Anti-dilution_files/image006.png"/>
            <p:cNvPicPr/>
            <p:nvPr/>
          </p:nvPicPr>
          <p:blipFill>
            <a:blip r:embed="rId3">
              <a:extLst>
                <a:ext uri="{28A0092B-C50C-407E-A947-70E740481C1C}">
                  <a14:useLocalDpi xmlns:a14="http://schemas.microsoft.com/office/drawing/2010/main" val="0"/>
                </a:ext>
              </a:extLst>
            </a:blip>
            <a:srcRect/>
            <a:stretch>
              <a:fillRect/>
            </a:stretch>
          </p:blipFill>
          <p:spPr bwMode="auto">
            <a:xfrm>
              <a:off x="4709410" y="2184720"/>
              <a:ext cx="4389697" cy="2331164"/>
            </a:xfrm>
            <a:prstGeom prst="rect">
              <a:avLst/>
            </a:prstGeom>
            <a:noFill/>
            <a:ln>
              <a:noFill/>
            </a:ln>
          </p:spPr>
        </p:pic>
        <p:sp>
          <p:nvSpPr>
            <p:cNvPr id="17" name="Rectangle 16"/>
            <p:cNvSpPr/>
            <p:nvPr/>
          </p:nvSpPr>
          <p:spPr>
            <a:xfrm>
              <a:off x="7749914" y="3065488"/>
              <a:ext cx="1349193" cy="21735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8249" y="3637613"/>
              <a:ext cx="545192" cy="33478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0827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Adjustment – Scenario 1</a:t>
            </a:r>
            <a:endParaRPr lang="en-US" cap="none" dirty="0"/>
          </a:p>
        </p:txBody>
      </p:sp>
      <p:sp>
        <p:nvSpPr>
          <p:cNvPr id="3" name="Content Placeholder 2"/>
          <p:cNvSpPr>
            <a:spLocks noGrp="1"/>
          </p:cNvSpPr>
          <p:nvPr>
            <p:ph idx="1"/>
          </p:nvPr>
        </p:nvSpPr>
        <p:spPr>
          <a:xfrm>
            <a:off x="457200" y="1828801"/>
            <a:ext cx="8229600" cy="1752600"/>
          </a:xfrm>
        </p:spPr>
        <p:txBody>
          <a:bodyPr/>
          <a:lstStyle/>
          <a:p>
            <a:pPr marL="0" indent="0">
              <a:buNone/>
            </a:pPr>
            <a:r>
              <a:rPr lang="en-US" sz="2000" b="1" u="sng" dirty="0"/>
              <a:t>With</a:t>
            </a:r>
            <a:r>
              <a:rPr lang="en-US" sz="2000" b="1" dirty="0"/>
              <a:t> anti-dilution protection, the deal would proceed:</a:t>
            </a:r>
          </a:p>
          <a:p>
            <a:pPr marL="0" indent="0">
              <a:buNone/>
            </a:pPr>
            <a:r>
              <a:rPr lang="en-US" sz="2000" b="1" dirty="0"/>
              <a:t>The new investor offers to invest $500,000 for 50% of your company.</a:t>
            </a:r>
          </a:p>
          <a:p>
            <a:pPr marL="0" indent="0">
              <a:buNone/>
            </a:pPr>
            <a:r>
              <a:rPr lang="en-US" sz="2000" dirty="0" smtClean="0"/>
              <a:t>Let’s </a:t>
            </a:r>
            <a:r>
              <a:rPr lang="en-US" sz="2000" dirty="0"/>
              <a:t>enter the values for the variables in the Weighted Average anti-dilution formula:</a:t>
            </a:r>
          </a:p>
          <a:p>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225188"/>
              </p:ext>
            </p:extLst>
          </p:nvPr>
        </p:nvGraphicFramePr>
        <p:xfrm>
          <a:off x="457200" y="3581401"/>
          <a:ext cx="7941939" cy="2956560"/>
        </p:xfrm>
        <a:graphic>
          <a:graphicData uri="http://schemas.openxmlformats.org/drawingml/2006/table">
            <a:tbl>
              <a:tblPr firstRow="1" bandRow="1">
                <a:tableStyleId>{5C22544A-7EE6-4342-B048-85BDC9FD1C3A}</a:tableStyleId>
              </a:tblPr>
              <a:tblGrid>
                <a:gridCol w="654085">
                  <a:extLst>
                    <a:ext uri="{9D8B030D-6E8A-4147-A177-3AD203B41FA5}">
                      <a16:colId xmlns:a16="http://schemas.microsoft.com/office/drawing/2014/main" val="20000"/>
                    </a:ext>
                  </a:extLst>
                </a:gridCol>
                <a:gridCol w="391830">
                  <a:extLst>
                    <a:ext uri="{9D8B030D-6E8A-4147-A177-3AD203B41FA5}">
                      <a16:colId xmlns:a16="http://schemas.microsoft.com/office/drawing/2014/main" val="20001"/>
                    </a:ext>
                  </a:extLst>
                </a:gridCol>
                <a:gridCol w="6896024">
                  <a:extLst>
                    <a:ext uri="{9D8B030D-6E8A-4147-A177-3AD203B41FA5}">
                      <a16:colId xmlns:a16="http://schemas.microsoft.com/office/drawing/2014/main" val="20002"/>
                    </a:ext>
                  </a:extLst>
                </a:gridCol>
              </a:tblGrid>
              <a:tr h="284977">
                <a:tc>
                  <a:txBody>
                    <a:bodyPr/>
                    <a:lstStyle/>
                    <a:p>
                      <a:pPr marL="0" algn="l" defTabSz="914400" rtl="0" eaLnBrk="1" latinLnBrk="0" hangingPunct="1"/>
                      <a:r>
                        <a:rPr lang="en-US" sz="1400" b="1" kern="1200" dirty="0">
                          <a:solidFill>
                            <a:schemeClr val="tx1"/>
                          </a:solidFill>
                          <a:latin typeface="+mn-lt"/>
                          <a:ea typeface="+mn-ea"/>
                          <a:cs typeface="+mn-cs"/>
                        </a:rPr>
                        <a:t>CP</a:t>
                      </a:r>
                      <a:r>
                        <a:rPr lang="en-US" sz="1400" b="1" kern="1200" baseline="-25000" dirty="0">
                          <a:solidFill>
                            <a:schemeClr val="tx1"/>
                          </a:solidFill>
                          <a:latin typeface="+mn-lt"/>
                          <a:ea typeface="+mn-ea"/>
                          <a:cs typeface="+mn-cs"/>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kern="1200" dirty="0">
                          <a:solidFill>
                            <a:schemeClr val="tx1"/>
                          </a:solidFill>
                          <a:latin typeface="+mn-lt"/>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cs typeface="Arial" pitchFamily="34" charset="0"/>
                        </a:rPr>
                        <a:t>CP1 * (A+B) / (A+C)</a:t>
                      </a:r>
                      <a:r>
                        <a:rPr lang="en-US" sz="1400" b="0" dirty="0">
                          <a:solidFill>
                            <a:schemeClr val="tx1"/>
                          </a:solidFill>
                          <a:cs typeface="Arial" pitchFamily="34" charset="0"/>
                        </a:rPr>
                        <a:t>, where: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4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CP</a:t>
                      </a:r>
                      <a:r>
                        <a:rPr lang="en-US" sz="1400" b="1" kern="1200" baseline="-25000" dirty="0">
                          <a:solidFill>
                            <a:schemeClr val="tx1"/>
                          </a:solidFill>
                          <a:latin typeface="+mn-lt"/>
                          <a:ea typeface="+mn-ea"/>
                          <a:cs typeface="+mn-cs"/>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New Series A Conversion Price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4164">
                <a:tc>
                  <a:txBody>
                    <a:bodyPr/>
                    <a:lstStyle/>
                    <a:p>
                      <a:pPr marL="0" algn="l" defTabSz="914400" rtl="0" eaLnBrk="1" latinLnBrk="0" hangingPunct="1"/>
                      <a:r>
                        <a:rPr lang="en-US" sz="1400" dirty="0">
                          <a:cs typeface="Arial" pitchFamily="34" charset="0"/>
                        </a:rPr>
                        <a:t>CP</a:t>
                      </a:r>
                      <a:r>
                        <a:rPr lang="en-US" sz="1400" b="1" kern="1200" baseline="-25000" dirty="0">
                          <a:solidFill>
                            <a:schemeClr val="tx1"/>
                          </a:solidFill>
                          <a:latin typeface="+mn-lt"/>
                          <a:ea typeface="+mn-ea"/>
                          <a:cs typeface="+mn-cs"/>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4164">
                <a:tc>
                  <a:txBody>
                    <a:bodyPr/>
                    <a:lstStyle/>
                    <a:p>
                      <a:r>
                        <a:rPr lang="en-US" sz="1400" dirty="0">
                          <a:cs typeface="Arial" pitchFamily="34" charset="0"/>
                        </a:rPr>
                        <a:t>A</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cs typeface="Arial" pitchFamily="34" charset="0"/>
                        </a:rPr>
                        <a:t>1,000,000</a:t>
                      </a:r>
                      <a:endParaRPr lang="en-US" sz="1400" dirty="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4977">
                <a:tc>
                  <a:txBody>
                    <a:bodyPr/>
                    <a:lstStyle/>
                    <a:p>
                      <a:r>
                        <a:rPr lang="en-US" sz="1400" dirty="0">
                          <a:cs typeface="Arial" pitchFamily="34" charset="0"/>
                        </a:rPr>
                        <a:t>B</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4164">
                <a:tc>
                  <a:txBody>
                    <a:bodyPr/>
                    <a:lstStyle/>
                    <a:p>
                      <a:r>
                        <a:rPr lang="en-US" sz="1400" dirty="0">
                          <a:cs typeface="Arial" pitchFamily="34" charset="0"/>
                        </a:rPr>
                        <a:t>C</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4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CP</a:t>
                      </a:r>
                      <a:r>
                        <a:rPr lang="en-US" sz="1400" b="1" kern="1200" baseline="-25000" dirty="0">
                          <a:solidFill>
                            <a:schemeClr val="tx1"/>
                          </a:solidFill>
                          <a:latin typeface="+mn-lt"/>
                          <a:ea typeface="+mn-ea"/>
                          <a:cs typeface="+mn-cs"/>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$1.00 </a:t>
                      </a:r>
                      <a:r>
                        <a:rPr lang="en-US" sz="1400" kern="1200" dirty="0">
                          <a:solidFill>
                            <a:schemeClr val="dk1"/>
                          </a:solidFill>
                          <a:effectLst/>
                          <a:latin typeface="+mn-lt"/>
                          <a:ea typeface="+mn-ea"/>
                          <a:cs typeface="+mn-cs"/>
                        </a:rPr>
                        <a:t>* (1,000,000 + 500,000) / (1,000,000 + 1,000,000)</a:t>
                      </a:r>
                      <a:endParaRPr lang="en-US" sz="1400" dirty="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4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CP</a:t>
                      </a:r>
                      <a:r>
                        <a:rPr lang="en-US" sz="1400" b="1" kern="1200" baseline="-25000" dirty="0">
                          <a:solidFill>
                            <a:schemeClr val="tx1"/>
                          </a:solidFill>
                          <a:latin typeface="+mn-lt"/>
                          <a:ea typeface="+mn-ea"/>
                          <a:cs typeface="+mn-cs"/>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$1.00 </a:t>
                      </a:r>
                      <a:r>
                        <a:rPr lang="en-US" sz="1400" kern="1200" dirty="0">
                          <a:solidFill>
                            <a:schemeClr val="dk1"/>
                          </a:solidFill>
                          <a:effectLst/>
                          <a:latin typeface="+mn-lt"/>
                          <a:ea typeface="+mn-ea"/>
                          <a:cs typeface="+mn-cs"/>
                        </a:rPr>
                        <a:t>* (1,500,000) / (2,000,000)</a:t>
                      </a:r>
                      <a:endParaRPr lang="en-US" sz="1400" dirty="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4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CP</a:t>
                      </a:r>
                      <a:r>
                        <a:rPr lang="en-US" sz="1400" b="1" kern="1200" baseline="-25000" dirty="0">
                          <a:solidFill>
                            <a:schemeClr val="tx1"/>
                          </a:solidFill>
                          <a:latin typeface="+mn-lt"/>
                          <a:ea typeface="+mn-ea"/>
                          <a:cs typeface="+mn-cs"/>
                        </a:rPr>
                        <a:t>2</a:t>
                      </a:r>
                    </a:p>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t>
                      </a:r>
                    </a:p>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Arial" pitchFamily="34" charset="0"/>
                        </a:rPr>
                        <a:t>$0.75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382379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Adjustment – Scenario 2</a:t>
            </a:r>
            <a:endParaRPr lang="en-US" cap="none" dirty="0"/>
          </a:p>
        </p:txBody>
      </p:sp>
      <p:sp>
        <p:nvSpPr>
          <p:cNvPr id="3" name="Content Placeholder 2"/>
          <p:cNvSpPr>
            <a:spLocks noGrp="1"/>
          </p:cNvSpPr>
          <p:nvPr>
            <p:ph idx="1"/>
          </p:nvPr>
        </p:nvSpPr>
        <p:spPr>
          <a:xfrm>
            <a:off x="457200" y="1828801"/>
            <a:ext cx="8229600" cy="1219200"/>
          </a:xfrm>
        </p:spPr>
        <p:txBody>
          <a:bodyPr/>
          <a:lstStyle/>
          <a:p>
            <a:r>
              <a:rPr lang="en-US" sz="1800" dirty="0"/>
              <a:t>My conversion price being reduced from $1.00 to $0.75, my 400,000 shares of preferred stock will convert into 533,333 shares of common stock. </a:t>
            </a:r>
          </a:p>
          <a:p>
            <a:r>
              <a:rPr lang="en-US" sz="1800" dirty="0"/>
              <a:t>Weighted Average anti-dilution protection has given me the rights to 133,333 shares of common stock</a:t>
            </a:r>
            <a:r>
              <a:rPr lang="en-US" sz="1800" dirty="0" smtClean="0"/>
              <a:t>.</a:t>
            </a:r>
            <a:endParaRPr lang="en-US" sz="18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47</a:t>
            </a:fld>
            <a:endParaRPr lang="en-US"/>
          </a:p>
        </p:txBody>
      </p:sp>
      <p:pic>
        <p:nvPicPr>
          <p:cNvPr id="6" name="Picture 5" descr="https://www.andrew.cmu.edu/user/fd0n/53%20Weighted%20Average%20Anti-dilution_files/image009.png"/>
          <p:cNvPicPr/>
          <p:nvPr/>
        </p:nvPicPr>
        <p:blipFill>
          <a:blip r:embed="rId3">
            <a:extLst>
              <a:ext uri="{28A0092B-C50C-407E-A947-70E740481C1C}">
                <a14:useLocalDpi xmlns:a14="http://schemas.microsoft.com/office/drawing/2010/main" val="0"/>
              </a:ext>
            </a:extLst>
          </a:blip>
          <a:srcRect/>
          <a:stretch>
            <a:fillRect/>
          </a:stretch>
        </p:blipFill>
        <p:spPr bwMode="auto">
          <a:xfrm>
            <a:off x="1763189" y="3009901"/>
            <a:ext cx="5617621" cy="2705358"/>
          </a:xfrm>
          <a:prstGeom prst="rect">
            <a:avLst/>
          </a:prstGeom>
          <a:noFill/>
          <a:ln>
            <a:noFill/>
          </a:ln>
        </p:spPr>
      </p:pic>
      <p:sp>
        <p:nvSpPr>
          <p:cNvPr id="7" name="TextBox 6"/>
          <p:cNvSpPr txBox="1"/>
          <p:nvPr/>
        </p:nvSpPr>
        <p:spPr>
          <a:xfrm>
            <a:off x="1142999" y="5849164"/>
            <a:ext cx="6858000" cy="646331"/>
          </a:xfrm>
          <a:prstGeom prst="rect">
            <a:avLst/>
          </a:prstGeom>
          <a:noFill/>
        </p:spPr>
        <p:txBody>
          <a:bodyPr wrap="square" rtlCol="0">
            <a:spAutoFit/>
          </a:bodyPr>
          <a:lstStyle/>
          <a:p>
            <a:r>
              <a:rPr lang="en-US" b="1" dirty="0">
                <a:cs typeface="Arial" pitchFamily="34" charset="0"/>
              </a:rPr>
              <a:t>Deals are negotiated with percentages, but are structured with shares.</a:t>
            </a:r>
          </a:p>
          <a:p>
            <a:endParaRPr lang="en-US" b="1" dirty="0"/>
          </a:p>
        </p:txBody>
      </p:sp>
    </p:spTree>
    <p:extLst>
      <p:ext uri="{BB962C8B-B14F-4D97-AF65-F5344CB8AC3E}">
        <p14:creationId xmlns:p14="http://schemas.microsoft.com/office/powerpoint/2010/main" val="1870699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Adjustment – Scenario 2</a:t>
            </a:r>
            <a:endParaRPr lang="en-US" cap="none" dirty="0"/>
          </a:p>
        </p:txBody>
      </p:sp>
      <p:sp>
        <p:nvSpPr>
          <p:cNvPr id="3" name="Content Placeholder 2"/>
          <p:cNvSpPr>
            <a:spLocks noGrp="1"/>
          </p:cNvSpPr>
          <p:nvPr>
            <p:ph idx="1"/>
          </p:nvPr>
        </p:nvSpPr>
        <p:spPr>
          <a:xfrm>
            <a:off x="457200" y="1828801"/>
            <a:ext cx="8229600" cy="2286000"/>
          </a:xfrm>
        </p:spPr>
        <p:txBody>
          <a:bodyPr/>
          <a:lstStyle/>
          <a:p>
            <a:pPr marL="0" indent="0">
              <a:buNone/>
            </a:pPr>
            <a:r>
              <a:rPr lang="en-US" sz="1400" b="1" dirty="0"/>
              <a:t>Remember the first element of the deal:</a:t>
            </a:r>
          </a:p>
          <a:p>
            <a:r>
              <a:rPr lang="en-US" sz="1400" b="1" dirty="0"/>
              <a:t>The new investor offers to invest $500,000 for 50% of your company.</a:t>
            </a:r>
          </a:p>
          <a:p>
            <a:endParaRPr lang="en-US" sz="1400" dirty="0"/>
          </a:p>
          <a:p>
            <a:pPr marL="0" indent="0">
              <a:buNone/>
            </a:pPr>
            <a:r>
              <a:rPr lang="en-US" sz="1400" dirty="0"/>
              <a:t>Does that mean before, or after, consideration of the shares associated with the anti-dilution protection? If the former, then the solution found above is correct. </a:t>
            </a:r>
          </a:p>
          <a:p>
            <a:r>
              <a:rPr lang="en-US" sz="1400" dirty="0"/>
              <a:t>If the latter, then we have to put the “Iterate” function of our spreadsheet to work again.</a:t>
            </a:r>
          </a:p>
          <a:p>
            <a:r>
              <a:rPr lang="en-US" sz="1400" dirty="0"/>
              <a:t>This yields a transaction price per share of $0.4231, instead of $0.50. </a:t>
            </a:r>
          </a:p>
          <a:p>
            <a:r>
              <a:rPr lang="en-US" sz="1400" dirty="0"/>
              <a:t>My conversion price has become $0.6875, instead of $0.75 and the number of common stock shares to which I have rights has increased from 533,333 shares to 581,818 shares.</a:t>
            </a:r>
          </a:p>
          <a:p>
            <a:endParaRPr lang="en-US" sz="1400" dirty="0"/>
          </a:p>
          <a:p>
            <a:endParaRPr lang="en-US" sz="14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48</a:t>
            </a:fld>
            <a:endParaRPr lang="en-US"/>
          </a:p>
        </p:txBody>
      </p:sp>
      <p:pic>
        <p:nvPicPr>
          <p:cNvPr id="6" name="Picture 5" descr="https://www.andrew.cmu.edu/user/fd0n/53%20Weighted%20Average%20Anti-dilution_files/image012.png"/>
          <p:cNvPicPr/>
          <p:nvPr/>
        </p:nvPicPr>
        <p:blipFill>
          <a:blip r:embed="rId3">
            <a:extLst>
              <a:ext uri="{28A0092B-C50C-407E-A947-70E740481C1C}">
                <a14:useLocalDpi xmlns:a14="http://schemas.microsoft.com/office/drawing/2010/main" val="0"/>
              </a:ext>
            </a:extLst>
          </a:blip>
          <a:srcRect/>
          <a:stretch>
            <a:fillRect/>
          </a:stretch>
        </p:blipFill>
        <p:spPr bwMode="auto">
          <a:xfrm>
            <a:off x="3478842" y="4114801"/>
            <a:ext cx="5081916" cy="2465757"/>
          </a:xfrm>
          <a:prstGeom prst="rect">
            <a:avLst/>
          </a:prstGeom>
          <a:noFill/>
          <a:ln>
            <a:noFill/>
          </a:ln>
        </p:spPr>
      </p:pic>
    </p:spTree>
    <p:extLst>
      <p:ext uri="{BB962C8B-B14F-4D97-AF65-F5344CB8AC3E}">
        <p14:creationId xmlns:p14="http://schemas.microsoft.com/office/powerpoint/2010/main" val="92423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Investor Outcome</a:t>
            </a:r>
            <a:endParaRPr lang="en-US" cap="none" dirty="0"/>
          </a:p>
        </p:txBody>
      </p:sp>
      <p:sp>
        <p:nvSpPr>
          <p:cNvPr id="3" name="Content Placeholder 2"/>
          <p:cNvSpPr>
            <a:spLocks noGrp="1"/>
          </p:cNvSpPr>
          <p:nvPr>
            <p:ph idx="1"/>
          </p:nvPr>
        </p:nvSpPr>
        <p:spPr/>
        <p:txBody>
          <a:bodyPr/>
          <a:lstStyle/>
          <a:p>
            <a:r>
              <a:rPr lang="en-US" dirty="0"/>
              <a:t>The new investor buys 50% of the company (or almost 50%, depending upon the scenario that’s been selected).</a:t>
            </a:r>
          </a:p>
          <a:p>
            <a:r>
              <a:rPr lang="en-US" dirty="0"/>
              <a:t>I get rights to less than 200,000 shares of common stock as a result of Weighted Average anti-dilution protection.  That’s something, but pretty modest when compared to the </a:t>
            </a:r>
            <a:r>
              <a:rPr lang="en-US" dirty="0" smtClean="0"/>
              <a:t>2,000,010 </a:t>
            </a:r>
            <a:r>
              <a:rPr lang="en-US" dirty="0"/>
              <a:t>shares that resulted from Full Ratchet anti-dilution protection</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49</a:t>
            </a:fld>
            <a:endParaRPr lang="en-US"/>
          </a:p>
        </p:txBody>
      </p:sp>
    </p:spTree>
    <p:extLst>
      <p:ext uri="{BB962C8B-B14F-4D97-AF65-F5344CB8AC3E}">
        <p14:creationId xmlns:p14="http://schemas.microsoft.com/office/powerpoint/2010/main" val="2751885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Recap of basics</a:t>
            </a:r>
            <a:endParaRPr lang="en-US" cap="none" dirty="0"/>
          </a:p>
        </p:txBody>
      </p:sp>
      <p:sp>
        <p:nvSpPr>
          <p:cNvPr id="3" name="Content Placeholder 2"/>
          <p:cNvSpPr>
            <a:spLocks noGrp="1"/>
          </p:cNvSpPr>
          <p:nvPr>
            <p:ph idx="1"/>
          </p:nvPr>
        </p:nvSpPr>
        <p:spPr/>
        <p:txBody>
          <a:bodyPr/>
          <a:lstStyle/>
          <a:p>
            <a:r>
              <a:rPr lang="en-US" sz="2400" dirty="0" smtClean="0"/>
              <a:t>Percentage-based dilution vs. Share price dilution</a:t>
            </a:r>
          </a:p>
          <a:p>
            <a:r>
              <a:rPr lang="en-US" sz="2400" dirty="0" smtClean="0"/>
              <a:t>Important things to keep in mind</a:t>
            </a:r>
          </a:p>
          <a:p>
            <a:pPr lvl="1"/>
            <a:r>
              <a:rPr lang="en-US" sz="2000" dirty="0" smtClean="0"/>
              <a:t>Deals are negotiated with percentages, but structured with shares</a:t>
            </a:r>
          </a:p>
          <a:p>
            <a:pPr lvl="1"/>
            <a:r>
              <a:rPr lang="en-US" sz="2000" dirty="0" smtClean="0"/>
              <a:t>Value of a company: known only when cash is exchanged for equity</a:t>
            </a:r>
          </a:p>
          <a:p>
            <a:pPr lvl="1"/>
            <a:r>
              <a:rPr lang="en-US" sz="2000" dirty="0" smtClean="0"/>
              <a:t>Value of a company </a:t>
            </a:r>
          </a:p>
          <a:p>
            <a:pPr lvl="2"/>
            <a:r>
              <a:rPr lang="en-US" sz="1600" dirty="0" smtClean="0"/>
              <a:t>total number of common shares X most recent share price</a:t>
            </a:r>
          </a:p>
          <a:p>
            <a:pPr lvl="1"/>
            <a:r>
              <a:rPr lang="en-US" sz="2000" dirty="0" smtClean="0"/>
              <a:t>Pre-financing value + investment = post-financing value</a:t>
            </a:r>
          </a:p>
          <a:p>
            <a:pPr lvl="1"/>
            <a:r>
              <a:rPr lang="en-US" sz="2000" dirty="0" smtClean="0"/>
              <a:t>Pre-financing value = post-financing value – investment</a:t>
            </a:r>
          </a:p>
          <a:p>
            <a:pPr lvl="1"/>
            <a:r>
              <a:rPr lang="en-US" sz="2000" dirty="0" smtClean="0"/>
              <a:t>Price per share = amount of investment divided by # of shares</a:t>
            </a:r>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5</a:t>
            </a:fld>
            <a:endParaRPr lang="en-US"/>
          </a:p>
        </p:txBody>
      </p:sp>
    </p:spTree>
    <p:extLst>
      <p:ext uri="{BB962C8B-B14F-4D97-AF65-F5344CB8AC3E}">
        <p14:creationId xmlns:p14="http://schemas.microsoft.com/office/powerpoint/2010/main" val="2855484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Your Outcome</a:t>
            </a:r>
            <a:endParaRPr lang="en-US" cap="none" dirty="0"/>
          </a:p>
        </p:txBody>
      </p:sp>
      <p:sp>
        <p:nvSpPr>
          <p:cNvPr id="3" name="Content Placeholder 2"/>
          <p:cNvSpPr>
            <a:spLocks noGrp="1"/>
          </p:cNvSpPr>
          <p:nvPr>
            <p:ph idx="1"/>
          </p:nvPr>
        </p:nvSpPr>
        <p:spPr>
          <a:xfrm>
            <a:off x="457200" y="1828800"/>
            <a:ext cx="3276600" cy="2438399"/>
          </a:xfrm>
        </p:spPr>
        <p:txBody>
          <a:bodyPr/>
          <a:lstStyle/>
          <a:p>
            <a:r>
              <a:rPr lang="en-US" sz="1400" dirty="0"/>
              <a:t>Just as in the case of full ratchet anti-dilution protection, all of these adjustments have occurred to the investors’ positions. What happens to you?</a:t>
            </a:r>
          </a:p>
          <a:p>
            <a:r>
              <a:rPr lang="en-US" sz="1400" b="1" dirty="0"/>
              <a:t>It isn’t pretty. </a:t>
            </a:r>
            <a:r>
              <a:rPr lang="en-US" sz="1400" dirty="0"/>
              <a:t>As the number of shares for the investors ratchet higher and higher, your number of shares remains constant at 600,000</a:t>
            </a:r>
            <a:r>
              <a:rPr lang="en-US" sz="1400" dirty="0" smtClean="0"/>
              <a:t>.</a:t>
            </a:r>
          </a:p>
          <a:p>
            <a:r>
              <a:rPr lang="en-US" sz="1400" dirty="0"/>
              <a:t>Your share of your company is in the range of 25-30%, compared to 10% with Full Ratchet</a:t>
            </a:r>
            <a:r>
              <a:rPr lang="en-US" sz="1400" dirty="0" smtClean="0"/>
              <a:t>!</a:t>
            </a:r>
          </a:p>
          <a:p>
            <a:r>
              <a:rPr lang="en-US" sz="1400" dirty="0"/>
              <a:t>The value of your shares has dropped to less than $300,000, which is better than $100,000 in the Full Ratchet case! You have paid a price for the down round, but not to the extreme of Full Ratchet anti-dilution protection.</a:t>
            </a:r>
          </a:p>
          <a:p>
            <a:pPr marL="0" indent="0">
              <a:buNone/>
            </a:pPr>
            <a:endParaRPr lang="en-US" sz="1600" dirty="0"/>
          </a:p>
          <a:p>
            <a:pPr marL="0" indent="0">
              <a:buNone/>
            </a:pPr>
            <a:endParaRPr lang="en-US" sz="1600" dirty="0"/>
          </a:p>
          <a:p>
            <a:pPr marL="0" indent="0">
              <a:buNone/>
            </a:pPr>
            <a:endParaRPr lang="en-US" sz="1600" dirty="0"/>
          </a:p>
          <a:p>
            <a:endParaRPr lang="en-US" sz="16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50</a:t>
            </a:fld>
            <a:endParaRPr lang="en-US"/>
          </a:p>
        </p:txBody>
      </p:sp>
      <p:pic>
        <p:nvPicPr>
          <p:cNvPr id="3076" name="Picture 4" descr="Skating Pig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239963"/>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3881437" y="1981200"/>
            <a:ext cx="4276725" cy="2721552"/>
          </a:xfrm>
          <a:prstGeom prst="rect">
            <a:avLst/>
          </a:prstGeom>
        </p:spPr>
      </p:pic>
      <p:sp>
        <p:nvSpPr>
          <p:cNvPr id="9" name="TextBox 8"/>
          <p:cNvSpPr txBox="1"/>
          <p:nvPr/>
        </p:nvSpPr>
        <p:spPr>
          <a:xfrm>
            <a:off x="4038600" y="4901228"/>
            <a:ext cx="4419600" cy="400110"/>
          </a:xfrm>
          <a:prstGeom prst="rect">
            <a:avLst/>
          </a:prstGeom>
          <a:noFill/>
        </p:spPr>
        <p:txBody>
          <a:bodyPr wrap="square" rtlCol="0">
            <a:spAutoFit/>
          </a:bodyPr>
          <a:lstStyle/>
          <a:p>
            <a:r>
              <a:rPr lang="en-US" sz="1000" dirty="0">
                <a:hlinkClick r:id="rId4"/>
              </a:rPr>
              <a:t>https://</a:t>
            </a:r>
            <a:r>
              <a:rPr lang="en-US" sz="1000" dirty="0" smtClean="0">
                <a:hlinkClick r:id="rId4"/>
              </a:rPr>
              <a:t>www.netsuite.com/portal/business-benchmark-brainyard/industries/articles/cfo-central/funding.shtml</a:t>
            </a:r>
            <a:r>
              <a:rPr lang="en-US" sz="1000" dirty="0" smtClean="0"/>
              <a:t> </a:t>
            </a:r>
            <a:endParaRPr lang="en-US" sz="1000" dirty="0"/>
          </a:p>
        </p:txBody>
      </p:sp>
    </p:spTree>
    <p:extLst>
      <p:ext uri="{BB962C8B-B14F-4D97-AF65-F5344CB8AC3E}">
        <p14:creationId xmlns:p14="http://schemas.microsoft.com/office/powerpoint/2010/main" val="3981708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Takeaways</a:t>
            </a:r>
            <a:endParaRPr lang="en-US" cap="none" dirty="0"/>
          </a:p>
        </p:txBody>
      </p:sp>
      <p:sp>
        <p:nvSpPr>
          <p:cNvPr id="3" name="Content Placeholder 2"/>
          <p:cNvSpPr>
            <a:spLocks noGrp="1"/>
          </p:cNvSpPr>
          <p:nvPr>
            <p:ph idx="1"/>
          </p:nvPr>
        </p:nvSpPr>
        <p:spPr>
          <a:xfrm>
            <a:off x="457200" y="1828801"/>
            <a:ext cx="8229600" cy="2438400"/>
          </a:xfrm>
        </p:spPr>
        <p:txBody>
          <a:bodyPr/>
          <a:lstStyle/>
          <a:p>
            <a:r>
              <a:rPr lang="en-US" sz="2000" dirty="0"/>
              <a:t>An investor in any given round of financing is concerned that the next round could be at a lower price per share than what he is paying this round.  Therefore, the investor will insist upon anti-dilution protection.</a:t>
            </a:r>
          </a:p>
          <a:p>
            <a:r>
              <a:rPr lang="en-US" sz="2000" dirty="0"/>
              <a:t>Weighted average anti-dilution protection is more friendly to entrepreneur than full ratchet anti-dilution </a:t>
            </a:r>
            <a:r>
              <a:rPr lang="en-US" sz="2000" dirty="0" smtClean="0"/>
              <a:t>protection since it takes the share base into consideration.</a:t>
            </a:r>
            <a:endParaRPr lang="en-US" sz="20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51</a:t>
            </a:fld>
            <a:endParaRPr lang="en-US"/>
          </a:p>
        </p:txBody>
      </p:sp>
      <p:grpSp>
        <p:nvGrpSpPr>
          <p:cNvPr id="7" name="Group 6"/>
          <p:cNvGrpSpPr/>
          <p:nvPr/>
        </p:nvGrpSpPr>
        <p:grpSpPr>
          <a:xfrm>
            <a:off x="2438400" y="4572000"/>
            <a:ext cx="4401241" cy="1216395"/>
            <a:chOff x="916931" y="4152504"/>
            <a:chExt cx="4380647" cy="1216395"/>
          </a:xfrm>
        </p:grpSpPr>
        <p:sp>
          <p:nvSpPr>
            <p:cNvPr id="8" name="TextBox 7"/>
            <p:cNvSpPr txBox="1"/>
            <p:nvPr/>
          </p:nvSpPr>
          <p:spPr>
            <a:xfrm>
              <a:off x="916931" y="4989779"/>
              <a:ext cx="1668556" cy="369332"/>
            </a:xfrm>
            <a:prstGeom prst="rect">
              <a:avLst/>
            </a:prstGeom>
            <a:noFill/>
          </p:spPr>
          <p:txBody>
            <a:bodyPr wrap="square" rtlCol="0">
              <a:spAutoFit/>
            </a:bodyPr>
            <a:lstStyle/>
            <a:p>
              <a:r>
                <a:rPr lang="en-US" b="1" dirty="0">
                  <a:latin typeface="Broadway" panose="04040905080B02020502" pitchFamily="82" charset="0"/>
                </a:rPr>
                <a:t>Full ratchet</a:t>
              </a:r>
            </a:p>
          </p:txBody>
        </p:sp>
        <p:sp>
          <p:nvSpPr>
            <p:cNvPr id="9" name="TextBox 8"/>
            <p:cNvSpPr txBox="1"/>
            <p:nvPr/>
          </p:nvSpPr>
          <p:spPr>
            <a:xfrm>
              <a:off x="3040548" y="4949357"/>
              <a:ext cx="2257030" cy="400110"/>
            </a:xfrm>
            <a:prstGeom prst="rect">
              <a:avLst/>
            </a:prstGeom>
            <a:noFill/>
          </p:spPr>
          <p:txBody>
            <a:bodyPr wrap="square" rtlCol="0">
              <a:spAutoFit/>
            </a:bodyPr>
            <a:lstStyle/>
            <a:p>
              <a:r>
                <a:rPr lang="en-US" sz="2000" b="1" dirty="0">
                  <a:latin typeface="Britannic Bold" panose="020B0903060703020204" pitchFamily="34" charset="0"/>
                  <a:cs typeface="Arial" pitchFamily="34" charset="0"/>
                </a:rPr>
                <a:t>Weighted Average</a:t>
              </a:r>
              <a:endParaRPr lang="en-US" sz="2000" b="1" dirty="0">
                <a:latin typeface="Broadway" panose="04040905080B02020502" pitchFamily="82" charset="0"/>
              </a:endParaRPr>
            </a:p>
          </p:txBody>
        </p:sp>
        <p:pic>
          <p:nvPicPr>
            <p:cNvPr id="10" name="Picture 9"/>
            <p:cNvPicPr>
              <a:picLocks noChangeAspect="1"/>
            </p:cNvPicPr>
            <p:nvPr/>
          </p:nvPicPr>
          <p:blipFill rotWithShape="1">
            <a:blip r:embed="rId3"/>
            <a:srcRect l="56176" t="52485" r="39706" b="39127"/>
            <a:stretch/>
          </p:blipFill>
          <p:spPr>
            <a:xfrm>
              <a:off x="2585487" y="4887835"/>
              <a:ext cx="498881" cy="481064"/>
            </a:xfrm>
            <a:prstGeom prst="rect">
              <a:avLst/>
            </a:prstGeom>
          </p:spPr>
        </p:pic>
        <p:grpSp>
          <p:nvGrpSpPr>
            <p:cNvPr id="11" name="Group 10"/>
            <p:cNvGrpSpPr/>
            <p:nvPr/>
          </p:nvGrpSpPr>
          <p:grpSpPr>
            <a:xfrm>
              <a:off x="916931" y="4152504"/>
              <a:ext cx="3299190" cy="985478"/>
              <a:chOff x="916931" y="4152504"/>
              <a:chExt cx="3299190" cy="985478"/>
            </a:xfrm>
          </p:grpSpPr>
          <p:sp>
            <p:nvSpPr>
              <p:cNvPr id="12" name="TextBox 11"/>
              <p:cNvSpPr txBox="1"/>
              <p:nvPr/>
            </p:nvSpPr>
            <p:spPr>
              <a:xfrm>
                <a:off x="954852" y="4368541"/>
                <a:ext cx="3261269" cy="769441"/>
              </a:xfrm>
              <a:prstGeom prst="rect">
                <a:avLst/>
              </a:prstGeom>
              <a:noFill/>
            </p:spPr>
            <p:txBody>
              <a:bodyPr wrap="square" rtlCol="0">
                <a:spAutoFit/>
              </a:bodyPr>
              <a:lstStyle/>
              <a:p>
                <a:r>
                  <a:rPr lang="en-US" sz="2200" b="1" dirty="0">
                    <a:latin typeface="Britannic Bold" panose="020B0903060703020204" pitchFamily="34" charset="0"/>
                    <a:cs typeface="Arial" pitchFamily="34" charset="0"/>
                  </a:rPr>
                  <a:t>	To Entrepreneur:</a:t>
                </a:r>
                <a:endParaRPr lang="en-US" sz="2200" dirty="0">
                  <a:latin typeface="Britannic Bold" panose="020B0903060703020204" pitchFamily="34" charset="0"/>
                  <a:cs typeface="Arial" pitchFamily="34" charset="0"/>
                </a:endParaRPr>
              </a:p>
              <a:p>
                <a:endParaRPr lang="en-US" sz="22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931" y="4152504"/>
                <a:ext cx="756376" cy="756376"/>
              </a:xfrm>
              <a:prstGeom prst="rect">
                <a:avLst/>
              </a:prstGeom>
            </p:spPr>
          </p:pic>
        </p:grpSp>
      </p:grpSp>
    </p:spTree>
    <p:extLst>
      <p:ext uri="{BB962C8B-B14F-4D97-AF65-F5344CB8AC3E}">
        <p14:creationId xmlns:p14="http://schemas.microsoft.com/office/powerpoint/2010/main" val="2358070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smtClean="0"/>
              <a:t>Other protections</a:t>
            </a:r>
            <a:endParaRPr lang="en-US" sz="3200" cap="none" dirty="0"/>
          </a:p>
        </p:txBody>
      </p:sp>
      <p:sp>
        <p:nvSpPr>
          <p:cNvPr id="3" name="Content Placeholder 2"/>
          <p:cNvSpPr>
            <a:spLocks noGrp="1"/>
          </p:cNvSpPr>
          <p:nvPr>
            <p:ph idx="1"/>
          </p:nvPr>
        </p:nvSpPr>
        <p:spPr/>
        <p:txBody>
          <a:bodyPr/>
          <a:lstStyle/>
          <a:p>
            <a:r>
              <a:rPr lang="en-US" dirty="0" smtClean="0"/>
              <a:t>Liquidation or sale of the company</a:t>
            </a:r>
          </a:p>
          <a:p>
            <a:r>
              <a:rPr lang="en-US" dirty="0" smtClean="0"/>
              <a:t>Alter any provision of the corporation that would be adverse to investors</a:t>
            </a:r>
          </a:p>
          <a:p>
            <a:r>
              <a:rPr lang="en-US" dirty="0" smtClean="0"/>
              <a:t>Create any security senior to investor’s security</a:t>
            </a:r>
          </a:p>
          <a:p>
            <a:r>
              <a:rPr lang="en-US" dirty="0" smtClean="0"/>
              <a:t>Borrow money greater than some amount</a:t>
            </a:r>
          </a:p>
          <a:p>
            <a:pPr marL="0" indent="0">
              <a:buNone/>
            </a:pPr>
            <a:endParaRPr lang="en-US" dirty="0" smtClean="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52</a:t>
            </a:fld>
            <a:endParaRPr lang="en-US"/>
          </a:p>
        </p:txBody>
      </p:sp>
    </p:spTree>
    <p:extLst>
      <p:ext uri="{BB962C8B-B14F-4D97-AF65-F5344CB8AC3E}">
        <p14:creationId xmlns:p14="http://schemas.microsoft.com/office/powerpoint/2010/main" val="69957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Remember the “golden rule”</a:t>
            </a:r>
            <a:endParaRPr lang="en-US" cap="none" dirty="0"/>
          </a:p>
        </p:txBody>
      </p:sp>
      <p:sp>
        <p:nvSpPr>
          <p:cNvPr id="3" name="Content Placeholder 2"/>
          <p:cNvSpPr>
            <a:spLocks noGrp="1"/>
          </p:cNvSpPr>
          <p:nvPr>
            <p:ph idx="1"/>
          </p:nvPr>
        </p:nvSpPr>
        <p:spPr/>
        <p:txBody>
          <a:bodyPr/>
          <a:lstStyle/>
          <a:p>
            <a:endParaRPr lang="en-US" dirty="0" smtClean="0"/>
          </a:p>
          <a:p>
            <a:pPr marL="0" indent="0">
              <a:buNone/>
            </a:pPr>
            <a:r>
              <a:rPr lang="en-US" dirty="0"/>
              <a:t>Common theme: these features are expressed in terms of what investors “need” from company. In many cases, however, their primary purpose to </a:t>
            </a:r>
            <a:r>
              <a:rPr lang="en-US" b="1" dirty="0"/>
              <a:t>provide protection from the next round investors</a:t>
            </a:r>
            <a:r>
              <a:rPr lang="en-US" dirty="0"/>
              <a:t>. Do these protections really create “bargaining chips” to trade with follow-on investors?</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53</a:t>
            </a:fld>
            <a:endParaRPr lang="en-US"/>
          </a:p>
        </p:txBody>
      </p:sp>
    </p:spTree>
    <p:extLst>
      <p:ext uri="{BB962C8B-B14F-4D97-AF65-F5344CB8AC3E}">
        <p14:creationId xmlns:p14="http://schemas.microsoft.com/office/powerpoint/2010/main" val="3278712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Sources consulted</a:t>
            </a:r>
            <a:endParaRPr lang="en-US" cap="none" dirty="0"/>
          </a:p>
        </p:txBody>
      </p:sp>
      <p:sp>
        <p:nvSpPr>
          <p:cNvPr id="3" name="Content Placeholder 2"/>
          <p:cNvSpPr>
            <a:spLocks noGrp="1"/>
          </p:cNvSpPr>
          <p:nvPr>
            <p:ph idx="1"/>
          </p:nvPr>
        </p:nvSpPr>
        <p:spPr/>
        <p:txBody>
          <a:bodyPr/>
          <a:lstStyle/>
          <a:p>
            <a:r>
              <a:rPr lang="en-US" sz="1400" dirty="0"/>
              <a:t>Michael A. </a:t>
            </a:r>
            <a:r>
              <a:rPr lang="en-US" sz="1400" dirty="0" err="1"/>
              <a:t>Woronoff</a:t>
            </a:r>
            <a:r>
              <a:rPr lang="en-US" sz="1400" dirty="0"/>
              <a:t> and Jonathan A. Rosen, </a:t>
            </a:r>
            <a:r>
              <a:rPr lang="en-US" sz="1400" i="1" dirty="0"/>
              <a:t>Understanding Anti-Dilution Provisions in Convertible Securities</a:t>
            </a:r>
            <a:r>
              <a:rPr lang="en-US" sz="1400" dirty="0"/>
              <a:t>, 74 Fordham L. Rev. 129 (2005). Available at: </a:t>
            </a:r>
            <a:r>
              <a:rPr lang="en-US" sz="1400" dirty="0">
                <a:hlinkClick r:id="rId2"/>
              </a:rPr>
              <a:t>https://</a:t>
            </a:r>
            <a:r>
              <a:rPr lang="en-US" sz="1400" dirty="0" smtClean="0">
                <a:hlinkClick r:id="rId2"/>
              </a:rPr>
              <a:t>ir.lawnet.fordham.edu/flr/vol74/iss1/4</a:t>
            </a:r>
            <a:r>
              <a:rPr lang="en-US" sz="1400" dirty="0" smtClean="0"/>
              <a:t>  </a:t>
            </a:r>
          </a:p>
          <a:p>
            <a:r>
              <a:rPr lang="en-US" sz="1400" dirty="0" smtClean="0"/>
              <a:t>Frank </a:t>
            </a:r>
            <a:r>
              <a:rPr lang="en-US" sz="1400" dirty="0" err="1" smtClean="0"/>
              <a:t>Demmler</a:t>
            </a:r>
            <a:r>
              <a:rPr lang="en-US" sz="1400" dirty="0" smtClean="0"/>
              <a:t>, “</a:t>
            </a:r>
            <a:r>
              <a:rPr lang="en-US" sz="1400" i="1" dirty="0" smtClean="0"/>
              <a:t>On Venture Capital and Entrepreneurship</a:t>
            </a:r>
            <a:r>
              <a:rPr lang="en-US" sz="1400" dirty="0" smtClean="0"/>
              <a:t>”</a:t>
            </a:r>
          </a:p>
          <a:p>
            <a:r>
              <a:rPr lang="en-US" sz="1400" dirty="0" smtClean="0"/>
              <a:t>“</a:t>
            </a:r>
            <a:r>
              <a:rPr lang="en-US" sz="1400" i="1" dirty="0" err="1" smtClean="0"/>
              <a:t>RaIsing</a:t>
            </a:r>
            <a:r>
              <a:rPr lang="en-US" sz="1400" i="1" dirty="0" smtClean="0"/>
              <a:t> Venture Capital</a:t>
            </a:r>
            <a:r>
              <a:rPr lang="en-US" sz="1400" dirty="0" smtClean="0"/>
              <a:t>,” by Rupert Pearce and Simon Barnes</a:t>
            </a:r>
          </a:p>
          <a:p>
            <a:pPr marL="0" indent="0">
              <a:buNone/>
            </a:pPr>
            <a:endParaRPr lang="en-US" sz="14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54</a:t>
            </a:fld>
            <a:endParaRPr lang="en-US"/>
          </a:p>
        </p:txBody>
      </p:sp>
    </p:spTree>
    <p:extLst>
      <p:ext uri="{BB962C8B-B14F-4D97-AF65-F5344CB8AC3E}">
        <p14:creationId xmlns:p14="http://schemas.microsoft.com/office/powerpoint/2010/main" val="2593871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23390869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82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84238"/>
          </a:xfrm>
        </p:spPr>
        <p:txBody>
          <a:bodyPr/>
          <a:lstStyle/>
          <a:p>
            <a:r>
              <a:rPr lang="en-US" cap="none" dirty="0" smtClean="0"/>
              <a:t>Introduction and Background</a:t>
            </a:r>
            <a:endParaRPr lang="en-US" cap="none" dirty="0"/>
          </a:p>
        </p:txBody>
      </p:sp>
      <p:sp>
        <p:nvSpPr>
          <p:cNvPr id="3" name="Content Placeholder 2"/>
          <p:cNvSpPr>
            <a:spLocks noGrp="1"/>
          </p:cNvSpPr>
          <p:nvPr>
            <p:ph idx="1"/>
          </p:nvPr>
        </p:nvSpPr>
        <p:spPr>
          <a:xfrm>
            <a:off x="457200" y="1447800"/>
            <a:ext cx="8229600" cy="4267200"/>
          </a:xfrm>
        </p:spPr>
        <p:txBody>
          <a:bodyPr/>
          <a:lstStyle/>
          <a:p>
            <a:r>
              <a:rPr lang="en-US" sz="1600" dirty="0" smtClean="0"/>
              <a:t>Anti-dilution provisions are designed to protect holders of convertible securities against dilution from a large variety of corporate events, including, among others stock dividends and splits, cheap issuances of additional common stock, and distributions of cash or property. </a:t>
            </a:r>
            <a:r>
              <a:rPr lang="en-US" sz="1600" i="1" dirty="0" smtClean="0">
                <a:solidFill>
                  <a:srgbClr val="FF0000"/>
                </a:solidFill>
              </a:rPr>
              <a:t>Complex provisions that can have significant economic consequences are often given little systematic thought.</a:t>
            </a:r>
            <a:endParaRPr lang="en-US" sz="1600" dirty="0" smtClean="0"/>
          </a:p>
          <a:p>
            <a:r>
              <a:rPr lang="en-US" sz="1600" dirty="0" smtClean="0"/>
              <a:t>Even the most experienced practitioners often poorly understand how common anti-dilution provisions work.  This lack of understanding is partially due to the complexity of these provisions, exacerbated by their mathematical nature, which is off-putting to many lawyers. </a:t>
            </a:r>
            <a:r>
              <a:rPr lang="en-US" sz="1600" b="1" dirty="0" smtClean="0"/>
              <a:t>And to entrepreneurs!</a:t>
            </a:r>
          </a:p>
          <a:p>
            <a:r>
              <a:rPr lang="en-US" sz="1600" dirty="0" smtClean="0"/>
              <a:t>As a result, many practitioners mechanically rely on precedent without examining the consequences of using provisions that make sense in one context but not in another.  Indeed, anti-dilution provisions are often rigorously examined only after they have been triggered, generally when an issuer is not succeeding and, as a consequence, tensions (and emotions) are heightened.</a:t>
            </a:r>
            <a:endParaRPr lang="en-US" sz="16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6</a:t>
            </a:fld>
            <a:endParaRPr lang="en-US"/>
          </a:p>
        </p:txBody>
      </p:sp>
    </p:spTree>
    <p:extLst>
      <p:ext uri="{BB962C8B-B14F-4D97-AF65-F5344CB8AC3E}">
        <p14:creationId xmlns:p14="http://schemas.microsoft.com/office/powerpoint/2010/main" val="1072760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From a live deal . . . .</a:t>
            </a:r>
            <a:endParaRPr lang="en-US" cap="none" dirty="0"/>
          </a:p>
        </p:txBody>
      </p:sp>
      <p:pic>
        <p:nvPicPr>
          <p:cNvPr id="6" name="Content Placeholder 5"/>
          <p:cNvPicPr>
            <a:picLocks noGrp="1" noChangeAspect="1"/>
          </p:cNvPicPr>
          <p:nvPr>
            <p:ph idx="1"/>
          </p:nvPr>
        </p:nvPicPr>
        <p:blipFill>
          <a:blip r:embed="rId2"/>
          <a:stretch>
            <a:fillRect/>
          </a:stretch>
        </p:blipFill>
        <p:spPr>
          <a:xfrm>
            <a:off x="1756969" y="2743822"/>
            <a:ext cx="5630061" cy="2467319"/>
          </a:xfrm>
          <a:prstGeom prst="rect">
            <a:avLst/>
          </a:prstGeom>
        </p:spPr>
      </p:pic>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7</a:t>
            </a:fld>
            <a:endParaRPr lang="en-US"/>
          </a:p>
        </p:txBody>
      </p:sp>
    </p:spTree>
    <p:extLst>
      <p:ext uri="{BB962C8B-B14F-4D97-AF65-F5344CB8AC3E}">
        <p14:creationId xmlns:p14="http://schemas.microsoft.com/office/powerpoint/2010/main" val="295593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94610"/>
            <a:ext cx="8229600" cy="655638"/>
          </a:xfrm>
        </p:spPr>
        <p:txBody>
          <a:bodyPr/>
          <a:lstStyle/>
          <a:p>
            <a:r>
              <a:rPr lang="en-US" cap="none" dirty="0" smtClean="0"/>
              <a:t>From a live deal . . . .</a:t>
            </a:r>
            <a:endParaRPr lang="en-US" cap="none" dirty="0"/>
          </a:p>
        </p:txBody>
      </p:sp>
      <p:pic>
        <p:nvPicPr>
          <p:cNvPr id="6" name="Content Placeholder 5"/>
          <p:cNvPicPr>
            <a:picLocks noGrp="1" noChangeAspect="1"/>
          </p:cNvPicPr>
          <p:nvPr>
            <p:ph idx="1"/>
          </p:nvPr>
        </p:nvPicPr>
        <p:blipFill>
          <a:blip r:embed="rId2"/>
          <a:stretch>
            <a:fillRect/>
          </a:stretch>
        </p:blipFill>
        <p:spPr>
          <a:xfrm>
            <a:off x="2214233" y="2729532"/>
            <a:ext cx="4715533" cy="2495898"/>
          </a:xfrm>
          <a:prstGeom prst="rect">
            <a:avLst/>
          </a:prstGeom>
        </p:spPr>
      </p:pic>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8</a:t>
            </a:fld>
            <a:endParaRPr lang="en-US"/>
          </a:p>
        </p:txBody>
      </p:sp>
    </p:spTree>
    <p:extLst>
      <p:ext uri="{BB962C8B-B14F-4D97-AF65-F5344CB8AC3E}">
        <p14:creationId xmlns:p14="http://schemas.microsoft.com/office/powerpoint/2010/main" val="474689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81000" y="535193"/>
            <a:ext cx="4628325" cy="2377440"/>
          </a:xfrm>
          <a:prstGeom prst="rect">
            <a:avLst/>
          </a:prstGeom>
        </p:spPr>
      </p:pic>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9</a:t>
            </a:fld>
            <a:endParaRPr lang="en-US"/>
          </a:p>
        </p:txBody>
      </p:sp>
      <p:pic>
        <p:nvPicPr>
          <p:cNvPr id="2" name="Picture 1"/>
          <p:cNvPicPr>
            <a:picLocks noChangeAspect="1"/>
          </p:cNvPicPr>
          <p:nvPr/>
        </p:nvPicPr>
        <p:blipFill>
          <a:blip r:embed="rId3"/>
          <a:stretch>
            <a:fillRect/>
          </a:stretch>
        </p:blipFill>
        <p:spPr>
          <a:xfrm>
            <a:off x="577899" y="2779955"/>
            <a:ext cx="3994101" cy="1645920"/>
          </a:xfrm>
          <a:prstGeom prst="rect">
            <a:avLst/>
          </a:prstGeom>
        </p:spPr>
      </p:pic>
      <p:pic>
        <p:nvPicPr>
          <p:cNvPr id="3" name="Picture 2"/>
          <p:cNvPicPr>
            <a:picLocks noChangeAspect="1"/>
          </p:cNvPicPr>
          <p:nvPr/>
        </p:nvPicPr>
        <p:blipFill>
          <a:blip r:embed="rId4"/>
          <a:stretch>
            <a:fillRect/>
          </a:stretch>
        </p:blipFill>
        <p:spPr>
          <a:xfrm>
            <a:off x="507005" y="4750397"/>
            <a:ext cx="5188513" cy="1463040"/>
          </a:xfrm>
          <a:prstGeom prst="rect">
            <a:avLst/>
          </a:prstGeom>
        </p:spPr>
      </p:pic>
      <p:sp>
        <p:nvSpPr>
          <p:cNvPr id="7" name="TextBox 6"/>
          <p:cNvSpPr txBox="1"/>
          <p:nvPr/>
        </p:nvSpPr>
        <p:spPr>
          <a:xfrm>
            <a:off x="4191001" y="6213437"/>
            <a:ext cx="5029200" cy="307777"/>
          </a:xfrm>
          <a:prstGeom prst="rect">
            <a:avLst/>
          </a:prstGeom>
          <a:noFill/>
        </p:spPr>
        <p:txBody>
          <a:bodyPr wrap="square" rtlCol="0">
            <a:spAutoFit/>
          </a:bodyPr>
          <a:lstStyle/>
          <a:p>
            <a:r>
              <a:rPr lang="en-US" sz="1400" dirty="0">
                <a:hlinkClick r:id="rId5"/>
              </a:rPr>
              <a:t>https://laptrinhx.com/dilution-formula-1153233244</a:t>
            </a:r>
            <a:r>
              <a:rPr lang="en-US" sz="1400" dirty="0" smtClean="0">
                <a:hlinkClick r:id="rId5"/>
              </a:rPr>
              <a:t>/</a:t>
            </a:r>
            <a:r>
              <a:rPr lang="en-US" sz="1400" dirty="0" smtClean="0"/>
              <a:t> </a:t>
            </a:r>
            <a:endParaRPr lang="en-US" sz="1400" dirty="0"/>
          </a:p>
        </p:txBody>
      </p:sp>
    </p:spTree>
    <p:extLst>
      <p:ext uri="{BB962C8B-B14F-4D97-AF65-F5344CB8AC3E}">
        <p14:creationId xmlns:p14="http://schemas.microsoft.com/office/powerpoint/2010/main" val="973301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mwide ppt_Standard_2019">
  <a:themeElements>
    <a:clrScheme name="K&amp;L">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KLG Fonts">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911989CE-A1BA-4878-A235-A7B02DF9D501}" vid="{D9A6E7A6-6AB2-420B-87EA-9F0D356400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915</TotalTime>
  <Words>4649</Words>
  <Application>Microsoft Office PowerPoint</Application>
  <PresentationFormat>On-screen Show (4:3)</PresentationFormat>
  <Paragraphs>485</Paragraphs>
  <Slides>56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Britannic Bold</vt:lpstr>
      <vt:lpstr>Broadway</vt:lpstr>
      <vt:lpstr>Calibri</vt:lpstr>
      <vt:lpstr>Wingdings</vt:lpstr>
      <vt:lpstr>Firmwide ppt_Standard_2019</vt:lpstr>
      <vt:lpstr>Anti-dilution Protection</vt:lpstr>
      <vt:lpstr>A typical “startup” conversation https://startupfundingbook.com/dilution-splitting-equity-in-startups/   https://www.thefineryreport.com/articles/2021/1/29/how-to-startup-a-conversation-tech-and-operational </vt:lpstr>
      <vt:lpstr>PowerPoint Presentation</vt:lpstr>
      <vt:lpstr>Our topics for today</vt:lpstr>
      <vt:lpstr>Recap of basics</vt:lpstr>
      <vt:lpstr>Introduction and Background</vt:lpstr>
      <vt:lpstr>From a live deal . . . .</vt:lpstr>
      <vt:lpstr>From a live deal . . . .</vt:lpstr>
      <vt:lpstr>PowerPoint Presentation</vt:lpstr>
      <vt:lpstr>Private companies are not informationally efficient</vt:lpstr>
      <vt:lpstr>When convertible securities are used</vt:lpstr>
      <vt:lpstr>Convertible securities are issued in a variety of contexts</vt:lpstr>
      <vt:lpstr>Types of dilution</vt:lpstr>
      <vt:lpstr>Percentage dilution</vt:lpstr>
      <vt:lpstr>Percentage dilution</vt:lpstr>
      <vt:lpstr>Economic dilution</vt:lpstr>
      <vt:lpstr>Where to start? What to value?</vt:lpstr>
      <vt:lpstr>Initial investment vs. current value</vt:lpstr>
      <vt:lpstr>Immediate exercise value versus full economic value</vt:lpstr>
      <vt:lpstr>“Dilution” in deal making</vt:lpstr>
      <vt:lpstr>Background</vt:lpstr>
      <vt:lpstr>Anti-dilution Protection – Type 1:  Full Ratchet</vt:lpstr>
      <vt:lpstr>Background</vt:lpstr>
      <vt:lpstr>Background</vt:lpstr>
      <vt:lpstr>The First Round</vt:lpstr>
      <vt:lpstr>The First Round</vt:lpstr>
      <vt:lpstr>The Second Round</vt:lpstr>
      <vt:lpstr>The Second Round</vt:lpstr>
      <vt:lpstr>Without Anti-dilution Protection graphic: https://techcrunch.com/2019/06/04/dilution-the-good-the-bad-and-the-ugly</vt:lpstr>
      <vt:lpstr>The adjustment – Step 1</vt:lpstr>
      <vt:lpstr>The adjustment – step 1</vt:lpstr>
      <vt:lpstr>The adjustment – Step 2</vt:lpstr>
      <vt:lpstr>The adjustment – Step 3</vt:lpstr>
      <vt:lpstr>The adjustment – Step 4</vt:lpstr>
      <vt:lpstr>The Investor Outcome</vt:lpstr>
      <vt:lpstr>Your Outcome</vt:lpstr>
      <vt:lpstr>Review</vt:lpstr>
      <vt:lpstr>Anti-dilution Protection – Type 2:  Weighted Average</vt:lpstr>
      <vt:lpstr>Background</vt:lpstr>
      <vt:lpstr>Background</vt:lpstr>
      <vt:lpstr>The First Round</vt:lpstr>
      <vt:lpstr>The First Round</vt:lpstr>
      <vt:lpstr>The Second Round</vt:lpstr>
      <vt:lpstr>The Second Round</vt:lpstr>
      <vt:lpstr>Without Anti-dilution Protection</vt:lpstr>
      <vt:lpstr>The Adjustment – Scenario 1</vt:lpstr>
      <vt:lpstr>The Adjustment – Scenario 2</vt:lpstr>
      <vt:lpstr>The Adjustment – Scenario 2</vt:lpstr>
      <vt:lpstr>The Investor Outcome</vt:lpstr>
      <vt:lpstr>Your Outcome</vt:lpstr>
      <vt:lpstr>Takeaways</vt:lpstr>
      <vt:lpstr>Other protections</vt:lpstr>
      <vt:lpstr>Remember the “golden rule”</vt:lpstr>
      <vt:lpstr>Sources consulted</vt:lpstr>
      <vt:lpstr>Q&amp;A</vt:lpstr>
      <vt:lpstr>PowerPoint Presentation</vt:lpstr>
    </vt:vector>
  </TitlesOfParts>
  <Company>K&amp;L Gates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Ranked on The American Lawyer’s 2018 A-List for the 10th time and the 6th year in a row</dc:title>
  <dc:creator>K&amp;L Gates</dc:creator>
  <cp:lastModifiedBy>Ferguson, Gabrielle</cp:lastModifiedBy>
  <cp:revision>62</cp:revision>
  <cp:lastPrinted>2021-08-18T02:12:19Z</cp:lastPrinted>
  <dcterms:created xsi:type="dcterms:W3CDTF">2021-08-17T08:35:16Z</dcterms:created>
  <dcterms:modified xsi:type="dcterms:W3CDTF">2021-12-13T12:15:43Z</dcterms:modified>
</cp:coreProperties>
</file>